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Lst>
  <p:notesMasterIdLst>
    <p:notesMasterId r:id="rId21"/>
  </p:notesMasterIdLst>
  <p:sldIdLst>
    <p:sldId id="284" r:id="rId2"/>
    <p:sldId id="257" r:id="rId3"/>
    <p:sldId id="285" r:id="rId4"/>
    <p:sldId id="268" r:id="rId5"/>
    <p:sldId id="258" r:id="rId6"/>
    <p:sldId id="286" r:id="rId7"/>
    <p:sldId id="274" r:id="rId8"/>
    <p:sldId id="287" r:id="rId9"/>
    <p:sldId id="271" r:id="rId10"/>
    <p:sldId id="275" r:id="rId11"/>
    <p:sldId id="272" r:id="rId12"/>
    <p:sldId id="277" r:id="rId13"/>
    <p:sldId id="278" r:id="rId14"/>
    <p:sldId id="279" r:id="rId15"/>
    <p:sldId id="288" r:id="rId16"/>
    <p:sldId id="269" r:id="rId17"/>
    <p:sldId id="276" r:id="rId18"/>
    <p:sldId id="280" r:id="rId19"/>
    <p:sldId id="26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48" autoAdjust="0"/>
    <p:restoredTop sz="92540" autoAdjust="0"/>
  </p:normalViewPr>
  <p:slideViewPr>
    <p:cSldViewPr snapToGrid="0">
      <p:cViewPr varScale="1">
        <p:scale>
          <a:sx n="64" d="100"/>
          <a:sy n="64" d="100"/>
        </p:scale>
        <p:origin x="90" y="1176"/>
      </p:cViewPr>
      <p:guideLst>
        <p:guide orient="horz" pos="2160"/>
        <p:guide pos="3840"/>
      </p:guideLst>
    </p:cSldViewPr>
  </p:slideViewPr>
  <p:notesTextViewPr>
    <p:cViewPr>
      <p:scale>
        <a:sx n="1" d="1"/>
        <a:sy n="1" d="1"/>
      </p:scale>
      <p:origin x="0" y="0"/>
    </p:cViewPr>
  </p:notesTextViewPr>
  <p:notesViewPr>
    <p:cSldViewPr snapToGrid="0">
      <p:cViewPr varScale="1">
        <p:scale>
          <a:sx n="102" d="100"/>
          <a:sy n="102" d="100"/>
        </p:scale>
        <p:origin x="256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Reach 4: Grain Size Distribution</a:t>
            </a:r>
          </a:p>
        </c:rich>
      </c:tx>
      <c:layout>
        <c:manualLayout>
          <c:xMode val="edge"/>
          <c:yMode val="edge"/>
          <c:x val="0.45830777091220981"/>
          <c:y val="1.272871598325823E-2"/>
        </c:manualLayout>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scatterChart>
        <c:scatterStyle val="smoothMarker"/>
        <c:varyColors val="0"/>
        <c:ser>
          <c:idx val="0"/>
          <c:order val="0"/>
          <c:tx>
            <c:v>Sample 4.1, 4.2 &amp; 4.3</c:v>
          </c:tx>
          <c:spPr>
            <a:ln w="9525" cap="rnd">
              <a:solidFill>
                <a:schemeClr val="accent1"/>
              </a:solidFill>
              <a:round/>
            </a:ln>
            <a:effectLst>
              <a:outerShdw blurRad="57150" dist="19050" dir="5400000" algn="ctr" rotWithShape="0">
                <a:srgbClr val="000000">
                  <a:alpha val="63000"/>
                </a:srgbClr>
              </a:outerShdw>
            </a:effectLst>
          </c:spPr>
          <c:marker>
            <c:symbol val="none"/>
          </c:marker>
          <c:xVal>
            <c:numRef>
              <c:f>'Reach 4'!$C$74:$C$81</c:f>
              <c:numCache>
                <c:formatCode>General</c:formatCode>
                <c:ptCount val="8"/>
                <c:pt idx="0">
                  <c:v>4.75</c:v>
                </c:pt>
                <c:pt idx="1">
                  <c:v>2</c:v>
                </c:pt>
                <c:pt idx="2">
                  <c:v>0.85</c:v>
                </c:pt>
                <c:pt idx="3">
                  <c:v>0.42499999999999999</c:v>
                </c:pt>
                <c:pt idx="4">
                  <c:v>0.25</c:v>
                </c:pt>
                <c:pt idx="5">
                  <c:v>0.106</c:v>
                </c:pt>
                <c:pt idx="6">
                  <c:v>7.4999999999999997E-2</c:v>
                </c:pt>
              </c:numCache>
            </c:numRef>
          </c:xVal>
          <c:yVal>
            <c:numRef>
              <c:f>'Reach 4'!$D$74:$D$81</c:f>
              <c:numCache>
                <c:formatCode>0.00%</c:formatCode>
                <c:ptCount val="8"/>
                <c:pt idx="0">
                  <c:v>0.83880180012908578</c:v>
                </c:pt>
                <c:pt idx="1">
                  <c:v>0.61062040794673877</c:v>
                </c:pt>
                <c:pt idx="2">
                  <c:v>0.40851259471455226</c:v>
                </c:pt>
                <c:pt idx="3">
                  <c:v>0.27333492480305566</c:v>
                </c:pt>
                <c:pt idx="4">
                  <c:v>0.17909339274820302</c:v>
                </c:pt>
                <c:pt idx="5">
                  <c:v>8.9750050838616202E-2</c:v>
                </c:pt>
                <c:pt idx="6">
                  <c:v>5.8663342263246876E-2</c:v>
                </c:pt>
                <c:pt idx="7">
                  <c:v>9.1067434108738077E-4</c:v>
                </c:pt>
              </c:numCache>
            </c:numRef>
          </c:yVal>
          <c:smooth val="1"/>
        </c:ser>
        <c:ser>
          <c:idx val="1"/>
          <c:order val="1"/>
          <c:tx>
            <c:v>Sample 4.4 &amp; 4.5</c:v>
          </c:tx>
          <c:spPr>
            <a:ln w="9525" cap="rnd">
              <a:solidFill>
                <a:schemeClr val="accent2"/>
              </a:solidFill>
              <a:round/>
            </a:ln>
            <a:effectLst>
              <a:outerShdw blurRad="57150" dist="19050" dir="5400000" algn="ctr" rotWithShape="0">
                <a:srgbClr val="000000">
                  <a:alpha val="63000"/>
                </a:srgbClr>
              </a:outerShdw>
            </a:effectLst>
          </c:spPr>
          <c:marker>
            <c:symbol val="none"/>
          </c:marker>
          <c:xVal>
            <c:numRef>
              <c:f>'Reach 4'!$C$74:$C$81</c:f>
              <c:numCache>
                <c:formatCode>General</c:formatCode>
                <c:ptCount val="8"/>
                <c:pt idx="0">
                  <c:v>4.75</c:v>
                </c:pt>
                <c:pt idx="1">
                  <c:v>2</c:v>
                </c:pt>
                <c:pt idx="2">
                  <c:v>0.85</c:v>
                </c:pt>
                <c:pt idx="3">
                  <c:v>0.42499999999999999</c:v>
                </c:pt>
                <c:pt idx="4">
                  <c:v>0.25</c:v>
                </c:pt>
                <c:pt idx="5">
                  <c:v>0.106</c:v>
                </c:pt>
                <c:pt idx="6">
                  <c:v>7.4999999999999997E-2</c:v>
                </c:pt>
              </c:numCache>
            </c:numRef>
          </c:xVal>
          <c:yVal>
            <c:numRef>
              <c:f>'Reach 4'!$E$74:$E$81</c:f>
              <c:numCache>
                <c:formatCode>0.00%</c:formatCode>
                <c:ptCount val="8"/>
                <c:pt idx="0">
                  <c:v>0.61222720478325854</c:v>
                </c:pt>
                <c:pt idx="1">
                  <c:v>0.38964623816641741</c:v>
                </c:pt>
                <c:pt idx="2">
                  <c:v>0.21639262580966601</c:v>
                </c:pt>
                <c:pt idx="3">
                  <c:v>0.10816143497757835</c:v>
                </c:pt>
                <c:pt idx="4">
                  <c:v>6.554060787244631E-2</c:v>
                </c:pt>
                <c:pt idx="5">
                  <c:v>3.5326357747882287E-2</c:v>
                </c:pt>
                <c:pt idx="6">
                  <c:v>2.8091679123069091E-2</c:v>
                </c:pt>
                <c:pt idx="7">
                  <c:v>1.7538614848030543E-3</c:v>
                </c:pt>
              </c:numCache>
            </c:numRef>
          </c:yVal>
          <c:smooth val="1"/>
        </c:ser>
        <c:ser>
          <c:idx val="2"/>
          <c:order val="2"/>
          <c:tx>
            <c:v>Sample 4.6, 4.7, 4.8 &amp; 4.9</c:v>
          </c:tx>
          <c:spPr>
            <a:ln w="9525" cap="rnd">
              <a:solidFill>
                <a:schemeClr val="accent3"/>
              </a:solidFill>
              <a:round/>
            </a:ln>
            <a:effectLst>
              <a:outerShdw blurRad="57150" dist="19050" dir="5400000" algn="ctr" rotWithShape="0">
                <a:srgbClr val="000000">
                  <a:alpha val="63000"/>
                </a:srgbClr>
              </a:outerShdw>
            </a:effectLst>
          </c:spPr>
          <c:marker>
            <c:symbol val="none"/>
          </c:marker>
          <c:xVal>
            <c:numRef>
              <c:f>'Reach 4'!$C$74:$C$81</c:f>
              <c:numCache>
                <c:formatCode>General</c:formatCode>
                <c:ptCount val="8"/>
                <c:pt idx="0">
                  <c:v>4.75</c:v>
                </c:pt>
                <c:pt idx="1">
                  <c:v>2</c:v>
                </c:pt>
                <c:pt idx="2">
                  <c:v>0.85</c:v>
                </c:pt>
                <c:pt idx="3">
                  <c:v>0.42499999999999999</c:v>
                </c:pt>
                <c:pt idx="4">
                  <c:v>0.25</c:v>
                </c:pt>
                <c:pt idx="5">
                  <c:v>0.106</c:v>
                </c:pt>
                <c:pt idx="6">
                  <c:v>7.4999999999999997E-2</c:v>
                </c:pt>
              </c:numCache>
            </c:numRef>
          </c:xVal>
          <c:yVal>
            <c:numRef>
              <c:f>'Reach 4'!$F$74:$F$81</c:f>
              <c:numCache>
                <c:formatCode>0.00%</c:formatCode>
                <c:ptCount val="8"/>
                <c:pt idx="0">
                  <c:v>0.74913513940447041</c:v>
                </c:pt>
                <c:pt idx="1">
                  <c:v>0.5080957270357791</c:v>
                </c:pt>
                <c:pt idx="2">
                  <c:v>0.33076376273596075</c:v>
                </c:pt>
                <c:pt idx="3">
                  <c:v>0.23668746544506747</c:v>
                </c:pt>
                <c:pt idx="4">
                  <c:v>0.17617881683911218</c:v>
                </c:pt>
                <c:pt idx="5">
                  <c:v>0.10824579417107649</c:v>
                </c:pt>
                <c:pt idx="6">
                  <c:v>6.676407866677192E-2</c:v>
                </c:pt>
                <c:pt idx="7">
                  <c:v>-1.8797883263566018E-3</c:v>
                </c:pt>
              </c:numCache>
            </c:numRef>
          </c:yVal>
          <c:smooth val="1"/>
        </c:ser>
        <c:ser>
          <c:idx val="3"/>
          <c:order val="3"/>
          <c:tx>
            <c:v>Sample 4.10 &amp; 4.11</c:v>
          </c:tx>
          <c:spPr>
            <a:ln w="9525" cap="rnd">
              <a:solidFill>
                <a:schemeClr val="accent4"/>
              </a:solidFill>
              <a:round/>
            </a:ln>
            <a:effectLst>
              <a:outerShdw blurRad="57150" dist="19050" dir="5400000" algn="ctr" rotWithShape="0">
                <a:srgbClr val="000000">
                  <a:alpha val="63000"/>
                </a:srgbClr>
              </a:outerShdw>
            </a:effectLst>
          </c:spPr>
          <c:marker>
            <c:symbol val="none"/>
          </c:marker>
          <c:xVal>
            <c:numRef>
              <c:f>'Reach 4'!$C$74:$C$81</c:f>
              <c:numCache>
                <c:formatCode>General</c:formatCode>
                <c:ptCount val="8"/>
                <c:pt idx="0">
                  <c:v>4.75</c:v>
                </c:pt>
                <c:pt idx="1">
                  <c:v>2</c:v>
                </c:pt>
                <c:pt idx="2">
                  <c:v>0.85</c:v>
                </c:pt>
                <c:pt idx="3">
                  <c:v>0.42499999999999999</c:v>
                </c:pt>
                <c:pt idx="4">
                  <c:v>0.25</c:v>
                </c:pt>
                <c:pt idx="5">
                  <c:v>0.106</c:v>
                </c:pt>
                <c:pt idx="6">
                  <c:v>7.4999999999999997E-2</c:v>
                </c:pt>
              </c:numCache>
            </c:numRef>
          </c:xVal>
          <c:yVal>
            <c:numRef>
              <c:f>'Reach 4'!$G$74:$G$81</c:f>
              <c:numCache>
                <c:formatCode>0.00%</c:formatCode>
                <c:ptCount val="8"/>
                <c:pt idx="0">
                  <c:v>0.93269389780056222</c:v>
                </c:pt>
                <c:pt idx="1">
                  <c:v>0.82890689598147838</c:v>
                </c:pt>
                <c:pt idx="2">
                  <c:v>0.57261451959649401</c:v>
                </c:pt>
                <c:pt idx="3">
                  <c:v>0.40896312220935993</c:v>
                </c:pt>
                <c:pt idx="4">
                  <c:v>0.3009095419216139</c:v>
                </c:pt>
                <c:pt idx="5">
                  <c:v>0.1708615842566561</c:v>
                </c:pt>
                <c:pt idx="6">
                  <c:v>0.11536298991235305</c:v>
                </c:pt>
                <c:pt idx="7">
                  <c:v>4.4319497271372299E-3</c:v>
                </c:pt>
              </c:numCache>
            </c:numRef>
          </c:yVal>
          <c:smooth val="1"/>
        </c:ser>
        <c:ser>
          <c:idx val="4"/>
          <c:order val="4"/>
          <c:tx>
            <c:v>Sample 4.12, 4.13, 4.14, 4.15 &amp; 4.16</c:v>
          </c:tx>
          <c:spPr>
            <a:ln w="9525" cap="rnd">
              <a:solidFill>
                <a:schemeClr val="accent5"/>
              </a:solidFill>
              <a:round/>
            </a:ln>
            <a:effectLst>
              <a:outerShdw blurRad="57150" dist="19050" dir="5400000" algn="ctr" rotWithShape="0">
                <a:srgbClr val="000000">
                  <a:alpha val="63000"/>
                </a:srgbClr>
              </a:outerShdw>
            </a:effectLst>
          </c:spPr>
          <c:marker>
            <c:symbol val="none"/>
          </c:marker>
          <c:xVal>
            <c:numRef>
              <c:f>'Reach 4'!$C$74:$C$81</c:f>
              <c:numCache>
                <c:formatCode>General</c:formatCode>
                <c:ptCount val="8"/>
                <c:pt idx="0">
                  <c:v>4.75</c:v>
                </c:pt>
                <c:pt idx="1">
                  <c:v>2</c:v>
                </c:pt>
                <c:pt idx="2">
                  <c:v>0.85</c:v>
                </c:pt>
                <c:pt idx="3">
                  <c:v>0.42499999999999999</c:v>
                </c:pt>
                <c:pt idx="4">
                  <c:v>0.25</c:v>
                </c:pt>
                <c:pt idx="5">
                  <c:v>0.106</c:v>
                </c:pt>
                <c:pt idx="6">
                  <c:v>7.4999999999999997E-2</c:v>
                </c:pt>
              </c:numCache>
            </c:numRef>
          </c:xVal>
          <c:yVal>
            <c:numRef>
              <c:f>'Reach 4'!$H$74:$H$81</c:f>
              <c:numCache>
                <c:formatCode>0.00%</c:formatCode>
                <c:ptCount val="8"/>
                <c:pt idx="0">
                  <c:v>0.83871762040776132</c:v>
                </c:pt>
                <c:pt idx="1">
                  <c:v>0.59615384615384615</c:v>
                </c:pt>
                <c:pt idx="2">
                  <c:v>0.37179897567221509</c:v>
                </c:pt>
                <c:pt idx="3">
                  <c:v>0.22910716044518864</c:v>
                </c:pt>
                <c:pt idx="4">
                  <c:v>0.15728109918250766</c:v>
                </c:pt>
                <c:pt idx="5">
                  <c:v>7.6553727962178741E-2</c:v>
                </c:pt>
                <c:pt idx="6">
                  <c:v>4.2930660888407468E-2</c:v>
                </c:pt>
                <c:pt idx="7">
                  <c:v>-3.7673594011620182E-3</c:v>
                </c:pt>
              </c:numCache>
            </c:numRef>
          </c:yVal>
          <c:smooth val="1"/>
        </c:ser>
        <c:dLbls>
          <c:showLegendKey val="0"/>
          <c:showVal val="0"/>
          <c:showCatName val="0"/>
          <c:showSerName val="0"/>
          <c:showPercent val="0"/>
          <c:showBubbleSize val="0"/>
        </c:dLbls>
        <c:axId val="-1366240592"/>
        <c:axId val="-1366238416"/>
      </c:scatterChart>
      <c:valAx>
        <c:axId val="-1366240592"/>
        <c:scaling>
          <c:logBase val="10"/>
          <c:orientation val="maxMin"/>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900" b="1" i="0" u="none" strike="noStrike" kern="1200" cap="all" baseline="0">
                    <a:solidFill>
                      <a:schemeClr val="lt1">
                        <a:lumMod val="75000"/>
                      </a:schemeClr>
                    </a:solidFill>
                    <a:latin typeface="+mn-lt"/>
                    <a:ea typeface="+mn-ea"/>
                    <a:cs typeface="+mn-cs"/>
                  </a:defRPr>
                </a:pPr>
                <a:r>
                  <a:rPr lang="en-US"/>
                  <a:t>Grain Size, D (mm)</a:t>
                </a:r>
              </a:p>
            </c:rich>
          </c:tx>
          <c:layout/>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1366238416"/>
        <c:crosses val="autoZero"/>
        <c:crossBetween val="midCat"/>
      </c:valAx>
      <c:valAx>
        <c:axId val="-1366238416"/>
        <c:scaling>
          <c:orientation val="minMax"/>
          <c:min val="0"/>
        </c:scaling>
        <c:delete val="0"/>
        <c:axPos val="r"/>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75000"/>
                      </a:schemeClr>
                    </a:solidFill>
                    <a:latin typeface="+mn-lt"/>
                    <a:ea typeface="+mn-ea"/>
                    <a:cs typeface="+mn-cs"/>
                  </a:defRPr>
                </a:pPr>
                <a:r>
                  <a:rPr lang="en-US"/>
                  <a:t>Percent Finer</a:t>
                </a:r>
              </a:p>
            </c:rich>
          </c:tx>
          <c:layout>
            <c:manualLayout>
              <c:xMode val="edge"/>
              <c:yMode val="edge"/>
              <c:x val="3.4749861146222936E-3"/>
              <c:y val="0.44003282869550903"/>
            </c:manualLayout>
          </c:layout>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75000"/>
                    </a:schemeClr>
                  </a:solidFill>
                  <a:latin typeface="+mn-lt"/>
                  <a:ea typeface="+mn-ea"/>
                  <a:cs typeface="+mn-cs"/>
                </a:defRPr>
              </a:pPr>
              <a:endParaRPr lang="en-US"/>
            </a:p>
          </c:txPr>
        </c:title>
        <c:numFmt formatCode="0%" sourceLinked="0"/>
        <c:majorTickMark val="none"/>
        <c:minorTickMark val="none"/>
        <c:tickLblPos val="high"/>
        <c:spPr>
          <a:noFill/>
          <a:ln w="9525" cap="flat" cmpd="sng" algn="ctr">
            <a:solidFill>
              <a:schemeClr val="lt1">
                <a:lumMod val="50000"/>
              </a:schemeClr>
            </a:solidFill>
          </a:ln>
          <a:effectLst/>
        </c:spPr>
        <c:txPr>
          <a:bodyPr rot="-5400000" spcFirstLastPara="1" vertOverflow="ellipsis"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1366240592"/>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900"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706CE-7F39-4412-BCB8-FEDEB7ED04B2}" type="datetimeFigureOut">
              <a:rPr lang="en-US" smtClean="0"/>
              <a:t>5/5/2015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2DACAF-ABD2-414C-B5B7-4EB85E3D9A3F}" type="slidenum">
              <a:rPr lang="en-US" smtClean="0"/>
              <a:t>‹#›</a:t>
            </a:fld>
            <a:endParaRPr lang="en-US"/>
          </a:p>
        </p:txBody>
      </p:sp>
    </p:spTree>
    <p:extLst>
      <p:ext uri="{BB962C8B-B14F-4D97-AF65-F5344CB8AC3E}">
        <p14:creationId xmlns:p14="http://schemas.microsoft.com/office/powerpoint/2010/main" val="3120527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2DACAF-ABD2-414C-B5B7-4EB85E3D9A3F}" type="slidenum">
              <a:rPr lang="en-US" smtClean="0"/>
              <a:t>1</a:t>
            </a:fld>
            <a:endParaRPr lang="en-US" dirty="0"/>
          </a:p>
        </p:txBody>
      </p:sp>
    </p:spTree>
    <p:extLst>
      <p:ext uri="{BB962C8B-B14F-4D97-AF65-F5344CB8AC3E}">
        <p14:creationId xmlns:p14="http://schemas.microsoft.com/office/powerpoint/2010/main" val="3356742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Flows from the northwest base of Woody Mountain, connects to the Rio de Flag near S</a:t>
            </a:r>
            <a:r>
              <a:rPr lang="en-US" sz="1200" kern="1200" baseline="0" dirty="0" smtClean="0">
                <a:solidFill>
                  <a:schemeClr val="tx1"/>
                </a:solidFill>
                <a:effectLst/>
                <a:latin typeface="+mn-lt"/>
                <a:ea typeface="+mn-ea"/>
                <a:cs typeface="+mn-cs"/>
              </a:rPr>
              <a:t> Lone Tree Road</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Very straight and narrow</a:t>
            </a:r>
            <a:r>
              <a:rPr lang="en-US" sz="1200" kern="1200" baseline="0" dirty="0" smtClean="0">
                <a:solidFill>
                  <a:schemeClr val="tx1"/>
                </a:solidFill>
                <a:effectLst/>
                <a:latin typeface="+mn-lt"/>
                <a:ea typeface="+mn-ea"/>
                <a:cs typeface="+mn-cs"/>
              </a:rPr>
              <a:t> so during any rain, water overflows the confines of the stream allowing water to go any where promoting pooling in random areas (marsh like)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CMPs go under every trail crossing. Due to settling, they are often at the lowest points of the wash so serious pooling occurs right before an right after the inlet structure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Permanent pond structure near the end of our boundary following restored portion of reach. Right before the end of our boundary</a:t>
            </a:r>
            <a:endParaRPr lang="en-US" dirty="0"/>
          </a:p>
        </p:txBody>
      </p:sp>
      <p:sp>
        <p:nvSpPr>
          <p:cNvPr id="4" name="Slide Number Placeholder 3"/>
          <p:cNvSpPr>
            <a:spLocks noGrp="1"/>
          </p:cNvSpPr>
          <p:nvPr>
            <p:ph type="sldNum" sz="quarter" idx="10"/>
          </p:nvPr>
        </p:nvSpPr>
        <p:spPr/>
        <p:txBody>
          <a:bodyPr/>
          <a:lstStyle/>
          <a:p>
            <a:fld id="{B455ABE9-C65F-B246-B048-8ABCD5246AB9}" type="slidenum">
              <a:rPr lang="en-US" smtClean="0"/>
              <a:t>3</a:t>
            </a:fld>
            <a:endParaRPr lang="en-US"/>
          </a:p>
        </p:txBody>
      </p:sp>
    </p:spTree>
    <p:extLst>
      <p:ext uri="{BB962C8B-B14F-4D97-AF65-F5344CB8AC3E}">
        <p14:creationId xmlns:p14="http://schemas.microsoft.com/office/powerpoint/2010/main" val="3201859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Purpose-to evaluate and analyze the potential of a restoration</a:t>
            </a:r>
            <a:r>
              <a:rPr lang="en-US" baseline="0" dirty="0" smtClean="0"/>
              <a:t> </a:t>
            </a:r>
            <a:r>
              <a:rPr lang="en-US" dirty="0" smtClean="0"/>
              <a:t>project along an unhealthy stream called Sinclair Wash.</a:t>
            </a:r>
          </a:p>
          <a:p>
            <a:endParaRPr lang="en-US" dirty="0" smtClean="0"/>
          </a:p>
          <a:p>
            <a:r>
              <a:rPr lang="en-US" dirty="0" smtClean="0"/>
              <a:t>Operation : This wash is supposed to operate</a:t>
            </a:r>
            <a:r>
              <a:rPr lang="en-US" baseline="0" dirty="0" smtClean="0"/>
              <a:t> </a:t>
            </a:r>
            <a:r>
              <a:rPr lang="en-US" dirty="0" smtClean="0"/>
              <a:t>as an ephemeral stream, preserving and continuing a healthy habitat by transporting flood flows, sediment, and nutrients downstream.</a:t>
            </a:r>
          </a:p>
          <a:p>
            <a:endParaRPr lang="en-US" dirty="0" smtClean="0"/>
          </a:p>
          <a:p>
            <a:r>
              <a:rPr lang="en-US" dirty="0" smtClean="0"/>
              <a:t>Why : When functioning properly, these streams</a:t>
            </a:r>
            <a:r>
              <a:rPr lang="en-US" baseline="0" dirty="0" smtClean="0"/>
              <a:t> </a:t>
            </a:r>
            <a:r>
              <a:rPr lang="en-US" dirty="0" smtClean="0"/>
              <a:t>reduce erosion, improve water quality, provide groundwater recharge and aid in floodplain maintenance.</a:t>
            </a:r>
          </a:p>
          <a:p>
            <a:endParaRPr lang="en-US" dirty="0" smtClean="0"/>
          </a:p>
          <a:p>
            <a:r>
              <a:rPr lang="en-US" dirty="0" smtClean="0"/>
              <a:t>Team goals : The team’s main goal is to use tools such as</a:t>
            </a:r>
            <a:r>
              <a:rPr lang="en-US" baseline="0" dirty="0" smtClean="0"/>
              <a:t> </a:t>
            </a:r>
            <a:r>
              <a:rPr lang="en-US" dirty="0" smtClean="0"/>
              <a:t>site visits, surveying, hydrologic analysis, hydraulic analysis, mapping and comparisons to healthy parts of the reach to determine the feasibility of a Sinclair Wash improvement plan which includes: increasing plant diversity, improving the current eco life, saving cultural heritage, extending recreational opportunities and improving the overall function of the stream channel.</a:t>
            </a:r>
          </a:p>
          <a:p>
            <a:endParaRPr lang="en-US" dirty="0"/>
          </a:p>
        </p:txBody>
      </p:sp>
      <p:sp>
        <p:nvSpPr>
          <p:cNvPr id="4" name="Slide Number Placeholder 3"/>
          <p:cNvSpPr>
            <a:spLocks noGrp="1"/>
          </p:cNvSpPr>
          <p:nvPr>
            <p:ph type="sldNum" sz="quarter" idx="10"/>
          </p:nvPr>
        </p:nvSpPr>
        <p:spPr/>
        <p:txBody>
          <a:bodyPr/>
          <a:lstStyle/>
          <a:p>
            <a:fld id="{A62DACAF-ABD2-414C-B5B7-4EB85E3D9A3F}" type="slidenum">
              <a:rPr lang="en-US" smtClean="0"/>
              <a:t>4</a:t>
            </a:fld>
            <a:endParaRPr lang="en-US"/>
          </a:p>
        </p:txBody>
      </p:sp>
    </p:spTree>
    <p:extLst>
      <p:ext uri="{BB962C8B-B14F-4D97-AF65-F5344CB8AC3E}">
        <p14:creationId xmlns:p14="http://schemas.microsoft.com/office/powerpoint/2010/main" val="825018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7FDB193D-38D5-40B8-9B7B-4C3F1C8AAC0A}" type="datetime1">
              <a:rPr lang="en-US" smtClean="0"/>
              <a:t>5/5/2015</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D2D23547-4938-4432-86B9-D813D8F966D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F5E2827-84F0-4898-ADA3-8032E1210128}" type="datetime1">
              <a:rPr lang="en-US" smtClean="0"/>
              <a:t>5/5/2015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23547-4938-4432-86B9-D813D8F966D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132EB398-958B-4516-A557-9B0B90924E25}" type="datetime1">
              <a:rPr lang="en-US" smtClean="0"/>
              <a:t>5/5/2015</a:t>
            </a:fld>
            <a:endParaRPr lang="en-US"/>
          </a:p>
        </p:txBody>
      </p:sp>
      <p:sp>
        <p:nvSpPr>
          <p:cNvPr id="5" name="Footer Placeholder 4"/>
          <p:cNvSpPr>
            <a:spLocks noGrp="1"/>
          </p:cNvSpPr>
          <p:nvPr>
            <p:ph type="ftr" sz="quarter" idx="11"/>
          </p:nvPr>
        </p:nvSpPr>
        <p:spPr>
          <a:xfrm>
            <a:off x="609602" y="6248208"/>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8075084" y="103716"/>
            <a:ext cx="533400" cy="325968"/>
          </a:xfrm>
        </p:spPr>
        <p:txBody>
          <a:bodyPr/>
          <a:lstStyle/>
          <a:p>
            <a:fld id="{D2D23547-4938-4432-86B9-D813D8F966D1}"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0E6C5D88-6799-4E3F-92E1-EC937FCA7041}" type="datetime1">
              <a:rPr lang="en-US" smtClean="0"/>
              <a:t>5/5/2015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2D23547-4938-4432-86B9-D813D8F966D1}" type="slidenum">
              <a:rPr lang="en-US" smtClean="0"/>
              <a:t>‹#›</a:t>
            </a:fld>
            <a:endParaRPr lang="en-US"/>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462AEA23-D0D6-4888-8291-58D118F74F06}" type="datetime1">
              <a:rPr lang="en-US" smtClean="0"/>
              <a:t>5/5/2015</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D2D23547-4938-4432-86B9-D813D8F966D1}"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57D7B160-CAC6-449B-9E83-15EC9A001F1A}" type="datetime1">
              <a:rPr lang="en-US" smtClean="0"/>
              <a:t>5/5/2015</a:t>
            </a:fld>
            <a:endParaRPr lang="en-US"/>
          </a:p>
        </p:txBody>
      </p:sp>
      <p:sp>
        <p:nvSpPr>
          <p:cNvPr id="10" name="Slide Number Placeholder 9"/>
          <p:cNvSpPr>
            <a:spLocks noGrp="1"/>
          </p:cNvSpPr>
          <p:nvPr>
            <p:ph type="sldNum" sz="quarter" idx="16"/>
          </p:nvPr>
        </p:nvSpPr>
        <p:spPr/>
        <p:txBody>
          <a:bodyPr rtlCol="0"/>
          <a:lstStyle/>
          <a:p>
            <a:fld id="{D2D23547-4938-4432-86B9-D813D8F966D1}"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143025DA-7E7F-4D21-A5B2-FEF3087BBAE5}" type="datetime1">
              <a:rPr lang="en-US" smtClean="0"/>
              <a:t>5/5/2015</a:t>
            </a:fld>
            <a:endParaRPr lang="en-US"/>
          </a:p>
        </p:txBody>
      </p:sp>
      <p:sp>
        <p:nvSpPr>
          <p:cNvPr id="12" name="Slide Number Placeholder 11"/>
          <p:cNvSpPr>
            <a:spLocks noGrp="1"/>
          </p:cNvSpPr>
          <p:nvPr>
            <p:ph type="sldNum" sz="quarter" idx="16"/>
          </p:nvPr>
        </p:nvSpPr>
        <p:spPr/>
        <p:txBody>
          <a:bodyPr rtlCol="0"/>
          <a:lstStyle/>
          <a:p>
            <a:fld id="{D2D23547-4938-4432-86B9-D813D8F966D1}"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C0BCB9A-D617-4D88-8C2D-A722A203622C}" type="datetime1">
              <a:rPr lang="en-US" smtClean="0"/>
              <a:t>5/5/2015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D2D23547-4938-4432-86B9-D813D8F966D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DADB67-6EBC-4F1A-B314-96AE602A21F7}" type="datetime1">
              <a:rPr lang="en-US" smtClean="0"/>
              <a:t>5/5/2015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D2D23547-4938-4432-86B9-D813D8F966D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F24605C-264C-47BA-811D-B2C2D0FAD157}" type="datetime1">
              <a:rPr lang="en-US" smtClean="0"/>
              <a:t>5/5/2015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D2D23547-4938-4432-86B9-D813D8F966D1}" type="slidenum">
              <a:rPr lang="en-US" smtClean="0"/>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8331200" y="6248401"/>
            <a:ext cx="3556000" cy="365125"/>
          </a:xfrm>
        </p:spPr>
        <p:txBody>
          <a:bodyPr rtlCol="0"/>
          <a:lstStyle/>
          <a:p>
            <a:fld id="{D508DD90-4A2D-41C3-8CE4-FC5E549B81A8}" type="datetime1">
              <a:rPr lang="en-US" smtClean="0"/>
              <a:t>5/5/2015</a:t>
            </a:fld>
            <a:endParaRPr lang="en-US"/>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D2D23547-4938-4432-86B9-D813D8F966D1}" type="slidenum">
              <a:rPr lang="en-US" smtClean="0"/>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E58EA7A3-9ECE-4398-8D41-FEB901CF0FF8}" type="datetime1">
              <a:rPr lang="en-US" smtClean="0"/>
              <a:t>5/5/2015</a:t>
            </a:fld>
            <a:endParaRPr lang="en-US"/>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D2D23547-4938-4432-86B9-D813D8F966D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238" y="4038600"/>
            <a:ext cx="9086362" cy="1828800"/>
          </a:xfrm>
        </p:spPr>
        <p:txBody>
          <a:bodyPr/>
          <a:lstStyle/>
          <a:p>
            <a:r>
              <a:rPr lang="en-US" dirty="0" smtClean="0"/>
              <a:t>Sinclair Wash Initial Assessment</a:t>
            </a:r>
            <a:endParaRPr lang="en-US" dirty="0"/>
          </a:p>
        </p:txBody>
      </p:sp>
      <p:sp>
        <p:nvSpPr>
          <p:cNvPr id="3" name="Subtitle 2"/>
          <p:cNvSpPr>
            <a:spLocks noGrp="1"/>
          </p:cNvSpPr>
          <p:nvPr>
            <p:ph type="subTitle" idx="1"/>
          </p:nvPr>
        </p:nvSpPr>
        <p:spPr/>
        <p:txBody>
          <a:bodyPr/>
          <a:lstStyle/>
          <a:p>
            <a:r>
              <a:rPr lang="en-US" dirty="0" smtClean="0"/>
              <a:t>Sinclair Wash Team</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9600" y="140676"/>
            <a:ext cx="6796454" cy="5097341"/>
          </a:xfrm>
          <a:prstGeom prst="rect">
            <a:avLst/>
          </a:prstGeom>
        </p:spPr>
      </p:pic>
    </p:spTree>
    <p:extLst>
      <p:ext uri="{BB962C8B-B14F-4D97-AF65-F5344CB8AC3E}">
        <p14:creationId xmlns:p14="http://schemas.microsoft.com/office/powerpoint/2010/main" val="10311818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Hydrologic Analysis: SCS Curve Number</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D2D23547-4938-4432-86B9-D813D8F966D1}" type="slidenum">
              <a:rPr lang="en-US" smtClean="0"/>
              <a:t>10</a:t>
            </a:fld>
            <a:endParaRPr lang="en-US"/>
          </a:p>
        </p:txBody>
      </p:sp>
      <p:sp>
        <p:nvSpPr>
          <p:cNvPr id="4" name="Content Placeholder 3"/>
          <p:cNvSpPr>
            <a:spLocks noGrp="1"/>
          </p:cNvSpPr>
          <p:nvPr>
            <p:ph sz="quarter" idx="1"/>
          </p:nvPr>
        </p:nvSpPr>
        <p:spPr>
          <a:xfrm>
            <a:off x="409236" y="1637523"/>
            <a:ext cx="4403611" cy="4495800"/>
          </a:xfrm>
        </p:spPr>
        <p:txBody>
          <a:bodyPr/>
          <a:lstStyle/>
          <a:p>
            <a:r>
              <a:rPr lang="en-US" dirty="0"/>
              <a:t>A</a:t>
            </a:r>
            <a:r>
              <a:rPr lang="en-US" dirty="0" smtClean="0"/>
              <a:t>rea of each sub-basin </a:t>
            </a:r>
          </a:p>
          <a:p>
            <a:r>
              <a:rPr lang="en-US" dirty="0" smtClean="0"/>
              <a:t>Soil Group D</a:t>
            </a:r>
          </a:p>
          <a:p>
            <a:r>
              <a:rPr lang="en-US" dirty="0" smtClean="0"/>
              <a:t>Curve Number based on type of cover</a:t>
            </a:r>
          </a:p>
          <a:p>
            <a:endParaRPr lang="en-US" dirty="0" smtClean="0"/>
          </a:p>
          <a:p>
            <a:endParaRPr lang="en-US" dirty="0"/>
          </a:p>
        </p:txBody>
      </p:sp>
      <p:sp>
        <p:nvSpPr>
          <p:cNvPr id="5" name="TextBox 4"/>
          <p:cNvSpPr txBox="1"/>
          <p:nvPr/>
        </p:nvSpPr>
        <p:spPr>
          <a:xfrm>
            <a:off x="10226350" y="6204857"/>
            <a:ext cx="1819469" cy="369332"/>
          </a:xfrm>
          <a:prstGeom prst="rect">
            <a:avLst/>
          </a:prstGeom>
          <a:noFill/>
        </p:spPr>
        <p:txBody>
          <a:bodyPr wrap="square" rtlCol="0">
            <a:spAutoFit/>
          </a:bodyPr>
          <a:lstStyle/>
          <a:p>
            <a:r>
              <a:rPr lang="en-US" dirty="0" smtClean="0"/>
              <a:t>Richardson</a:t>
            </a:r>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3912485190"/>
              </p:ext>
            </p:extLst>
          </p:nvPr>
        </p:nvGraphicFramePr>
        <p:xfrm>
          <a:off x="4683967" y="1921637"/>
          <a:ext cx="7004097" cy="3368818"/>
        </p:xfrm>
        <a:graphic>
          <a:graphicData uri="http://schemas.openxmlformats.org/drawingml/2006/table">
            <a:tbl>
              <a:tblPr firstRow="1">
                <a:tableStyleId>{21E4AEA4-8DFA-4A89-87EB-49C32662AFE0}</a:tableStyleId>
              </a:tblPr>
              <a:tblGrid>
                <a:gridCol w="729785"/>
                <a:gridCol w="735220"/>
                <a:gridCol w="879598"/>
                <a:gridCol w="4659494"/>
              </a:tblGrid>
              <a:tr h="564067">
                <a:tc>
                  <a:txBody>
                    <a:bodyPr/>
                    <a:lstStyle/>
                    <a:p>
                      <a:pPr algn="ctr" fontAlgn="b"/>
                      <a:r>
                        <a:rPr lang="en-US" sz="1100" u="none" strike="noStrike" dirty="0" smtClean="0">
                          <a:effectLst/>
                        </a:rPr>
                        <a:t>Sub-basin</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Area </a:t>
                      </a:r>
                      <a:r>
                        <a:rPr lang="en-US" sz="1100" u="none" strike="noStrike" dirty="0" smtClean="0">
                          <a:effectLst/>
                        </a:rPr>
                        <a:t>(miles^2)</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Curve Number</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Notes</a:t>
                      </a:r>
                      <a:endParaRPr lang="en-US" sz="1100" b="1" i="0" u="none" strike="noStrike" dirty="0">
                        <a:solidFill>
                          <a:srgbClr val="000000"/>
                        </a:solidFill>
                        <a:effectLst/>
                        <a:latin typeface="Calibri" panose="020F0502020204030204" pitchFamily="34" charset="0"/>
                      </a:endParaRPr>
                    </a:p>
                  </a:txBody>
                  <a:tcPr marL="9525" marR="9525" marT="9525" marB="0" anchor="b"/>
                </a:tc>
              </a:tr>
              <a:tr h="311639">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0.02</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95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80% </a:t>
                      </a:r>
                      <a:r>
                        <a:rPr lang="en-US" sz="1100" u="none" strike="noStrike" dirty="0" smtClean="0">
                          <a:effectLst/>
                        </a:rPr>
                        <a:t>impervious, </a:t>
                      </a:r>
                      <a:r>
                        <a:rPr lang="en-US" sz="1100" u="none" strike="noStrike" dirty="0">
                          <a:effectLst/>
                        </a:rPr>
                        <a:t>20</a:t>
                      </a:r>
                      <a:r>
                        <a:rPr lang="en-US" sz="1100" u="none" strike="noStrike" dirty="0" smtClean="0">
                          <a:effectLst/>
                        </a:rPr>
                        <a:t>% woods </a:t>
                      </a:r>
                      <a:r>
                        <a:rPr lang="en-US" sz="1100" u="none" strike="noStrike" dirty="0">
                          <a:effectLst/>
                        </a:rPr>
                        <a:t>poor condition</a:t>
                      </a:r>
                      <a:endParaRPr lang="en-US" sz="1100" b="0" i="0" u="none" strike="noStrike" dirty="0">
                        <a:solidFill>
                          <a:srgbClr val="000000"/>
                        </a:solidFill>
                        <a:effectLst/>
                        <a:latin typeface="Calibri" panose="020F0502020204030204" pitchFamily="34" charset="0"/>
                      </a:endParaRPr>
                    </a:p>
                  </a:txBody>
                  <a:tcPr marL="9525" marR="9525" marT="9525" marB="0" anchor="b"/>
                </a:tc>
              </a:tr>
              <a:tr h="311639">
                <a:tc>
                  <a:txBody>
                    <a:bodyPr/>
                    <a:lstStyle/>
                    <a:p>
                      <a:pPr algn="ct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0.04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82.35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60% open space fair condition, 6% </a:t>
                      </a:r>
                      <a:r>
                        <a:rPr lang="en-US" sz="1100" u="none" strike="noStrike" dirty="0" smtClean="0">
                          <a:effectLst/>
                        </a:rPr>
                        <a:t>impervious,</a:t>
                      </a:r>
                      <a:r>
                        <a:rPr lang="en-US" sz="1100" u="none" strike="noStrike" baseline="0" dirty="0" smtClean="0">
                          <a:effectLst/>
                        </a:rPr>
                        <a:t> 37% woods fair condition</a:t>
                      </a:r>
                      <a:endParaRPr lang="en-US" sz="1100" b="0" i="0" u="none" strike="noStrike" dirty="0">
                        <a:solidFill>
                          <a:srgbClr val="000000"/>
                        </a:solidFill>
                        <a:effectLst/>
                        <a:latin typeface="Calibri" panose="020F0502020204030204" pitchFamily="34" charset="0"/>
                      </a:endParaRPr>
                    </a:p>
                  </a:txBody>
                  <a:tcPr marL="9525" marR="9525" marT="9525" marB="0" anchor="b"/>
                </a:tc>
              </a:tr>
              <a:tr h="311639">
                <a:tc>
                  <a:txBody>
                    <a:bodyPr/>
                    <a:lstStyle/>
                    <a:p>
                      <a:pPr algn="ct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0.05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87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1/4 </a:t>
                      </a:r>
                      <a:r>
                        <a:rPr lang="en-US" sz="1100" u="none" strike="noStrike" dirty="0" smtClean="0">
                          <a:effectLst/>
                        </a:rPr>
                        <a:t>acre</a:t>
                      </a:r>
                      <a:r>
                        <a:rPr lang="en-US" sz="1100" u="none" strike="noStrike" baseline="0" dirty="0" smtClean="0">
                          <a:effectLst/>
                        </a:rPr>
                        <a:t> residential lot sizes</a:t>
                      </a:r>
                      <a:endParaRPr lang="en-US" sz="1100" b="0" i="0" u="none" strike="noStrike" dirty="0">
                        <a:solidFill>
                          <a:srgbClr val="000000"/>
                        </a:solidFill>
                        <a:effectLst/>
                        <a:latin typeface="Calibri" panose="020F0502020204030204" pitchFamily="34" charset="0"/>
                      </a:endParaRPr>
                    </a:p>
                  </a:txBody>
                  <a:tcPr marL="9525" marR="9525" marT="9525" marB="0" anchor="b"/>
                </a:tc>
              </a:tr>
              <a:tr h="311639">
                <a:tc>
                  <a:txBody>
                    <a:bodyPr/>
                    <a:lstStyle/>
                    <a:p>
                      <a:pPr algn="ct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0.09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92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50% paved, 50% woods poor condition</a:t>
                      </a:r>
                      <a:endParaRPr lang="en-US" sz="1100" b="0" i="0" u="none" strike="noStrike" dirty="0">
                        <a:solidFill>
                          <a:srgbClr val="000000"/>
                        </a:solidFill>
                        <a:effectLst/>
                        <a:latin typeface="Calibri" panose="020F0502020204030204" pitchFamily="34" charset="0"/>
                      </a:endParaRPr>
                    </a:p>
                  </a:txBody>
                  <a:tcPr marL="9525" marR="9525" marT="9525" marB="0" anchor="b"/>
                </a:tc>
              </a:tr>
              <a:tr h="311639">
                <a:tc>
                  <a:txBody>
                    <a:bodyPr/>
                    <a:lstStyle/>
                    <a:p>
                      <a:pPr algn="ct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0.07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83.26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33% park good </a:t>
                      </a:r>
                      <a:r>
                        <a:rPr lang="en-US" sz="1100" u="none" strike="noStrike" dirty="0" smtClean="0">
                          <a:effectLst/>
                        </a:rPr>
                        <a:t>condition, 12%</a:t>
                      </a:r>
                      <a:r>
                        <a:rPr lang="en-US" sz="1100" u="none" strike="noStrike" baseline="0" dirty="0" smtClean="0">
                          <a:effectLst/>
                        </a:rPr>
                        <a:t> impervious</a:t>
                      </a:r>
                      <a:r>
                        <a:rPr lang="en-US" sz="1100" u="none" strike="noStrike" dirty="0" smtClean="0">
                          <a:effectLst/>
                        </a:rPr>
                        <a:t>, 55% woods </a:t>
                      </a:r>
                      <a:r>
                        <a:rPr lang="en-US" sz="1100" u="none" strike="noStrike" dirty="0">
                          <a:effectLst/>
                        </a:rPr>
                        <a:t>fair condition</a:t>
                      </a:r>
                      <a:endParaRPr lang="en-US" sz="1100" b="0" i="0" u="none" strike="noStrike" dirty="0">
                        <a:solidFill>
                          <a:srgbClr val="000000"/>
                        </a:solidFill>
                        <a:effectLst/>
                        <a:latin typeface="Calibri" panose="020F0502020204030204" pitchFamily="34" charset="0"/>
                      </a:endParaRPr>
                    </a:p>
                  </a:txBody>
                  <a:tcPr marL="9525" marR="9525" marT="9525" marB="0" anchor="b"/>
                </a:tc>
              </a:tr>
              <a:tr h="311639">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0.12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95.6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80% </a:t>
                      </a:r>
                      <a:r>
                        <a:rPr lang="en-US" sz="1100" u="none" strike="noStrike" dirty="0" smtClean="0">
                          <a:effectLst/>
                        </a:rPr>
                        <a:t>impervious, </a:t>
                      </a:r>
                      <a:r>
                        <a:rPr lang="en-US" sz="1100" u="none" strike="noStrike" dirty="0">
                          <a:effectLst/>
                        </a:rPr>
                        <a:t>20</a:t>
                      </a:r>
                      <a:r>
                        <a:rPr lang="en-US" sz="1100" u="none" strike="noStrike" dirty="0" smtClean="0">
                          <a:effectLst/>
                        </a:rPr>
                        <a:t>% woods </a:t>
                      </a:r>
                      <a:r>
                        <a:rPr lang="en-US" sz="1100" u="none" strike="noStrike" dirty="0">
                          <a:effectLst/>
                        </a:rPr>
                        <a:t>poor condition</a:t>
                      </a:r>
                      <a:endParaRPr lang="en-US" sz="1100" b="0" i="0" u="none" strike="noStrike" dirty="0">
                        <a:solidFill>
                          <a:srgbClr val="000000"/>
                        </a:solidFill>
                        <a:effectLst/>
                        <a:latin typeface="Calibri" panose="020F0502020204030204" pitchFamily="34" charset="0"/>
                      </a:endParaRPr>
                    </a:p>
                  </a:txBody>
                  <a:tcPr marL="9525" marR="9525" marT="9525" marB="0" anchor="b"/>
                </a:tc>
              </a:tr>
              <a:tr h="311639">
                <a:tc>
                  <a:txBody>
                    <a:bodyPr/>
                    <a:lstStyle/>
                    <a:p>
                      <a:pPr algn="ct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0.37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92.4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65% parking, 35% woods fair condition </a:t>
                      </a:r>
                      <a:endParaRPr lang="en-US" sz="1100" b="0" i="0" u="none" strike="noStrike" dirty="0">
                        <a:solidFill>
                          <a:srgbClr val="000000"/>
                        </a:solidFill>
                        <a:effectLst/>
                        <a:latin typeface="Calibri" panose="020F0502020204030204" pitchFamily="34" charset="0"/>
                      </a:endParaRPr>
                    </a:p>
                  </a:txBody>
                  <a:tcPr marL="9525" marR="9525" marT="9525" marB="0" anchor="b"/>
                </a:tc>
              </a:tr>
              <a:tr h="311639">
                <a:tc>
                  <a:txBody>
                    <a:bodyPr/>
                    <a:lstStyle/>
                    <a:p>
                      <a:pPr algn="ct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0.49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94.9</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80% </a:t>
                      </a:r>
                      <a:r>
                        <a:rPr lang="en-US" sz="1100" u="none" strike="noStrike" dirty="0" smtClean="0">
                          <a:effectLst/>
                        </a:rPr>
                        <a:t>impervious, </a:t>
                      </a:r>
                      <a:r>
                        <a:rPr lang="en-US" sz="1100" u="none" strike="noStrike" dirty="0">
                          <a:effectLst/>
                        </a:rPr>
                        <a:t>15% woods </a:t>
                      </a:r>
                      <a:r>
                        <a:rPr lang="en-US" sz="1100" u="none" strike="noStrike" dirty="0" smtClean="0">
                          <a:effectLst/>
                        </a:rPr>
                        <a:t>fair</a:t>
                      </a:r>
                      <a:r>
                        <a:rPr lang="en-US" sz="1100" u="none" strike="noStrike" baseline="0" dirty="0" smtClean="0">
                          <a:effectLst/>
                        </a:rPr>
                        <a:t> condition</a:t>
                      </a:r>
                      <a:r>
                        <a:rPr lang="en-US" sz="1100" u="none" strike="noStrike" dirty="0" smtClean="0">
                          <a:effectLst/>
                        </a:rPr>
                        <a:t>, </a:t>
                      </a:r>
                      <a:r>
                        <a:rPr lang="en-US" sz="1100" u="none" strike="noStrike" dirty="0">
                          <a:effectLst/>
                        </a:rPr>
                        <a:t>5% park fair condition</a:t>
                      </a:r>
                      <a:endParaRPr lang="en-US" sz="1100" b="0" i="0" u="none" strike="noStrike" dirty="0">
                        <a:solidFill>
                          <a:srgbClr val="000000"/>
                        </a:solidFill>
                        <a:effectLst/>
                        <a:latin typeface="Calibri" panose="020F0502020204030204" pitchFamily="34" charset="0"/>
                      </a:endParaRPr>
                    </a:p>
                  </a:txBody>
                  <a:tcPr marL="9525" marR="9525" marT="9525" marB="0" anchor="b"/>
                </a:tc>
              </a:tr>
              <a:tr h="311639">
                <a:tc>
                  <a:txBody>
                    <a:bodyPr/>
                    <a:lstStyle/>
                    <a:p>
                      <a:pPr algn="ct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0.32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91.7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40% road, 60% open space poor condition</a:t>
                      </a:r>
                      <a:endParaRPr lang="en-US" sz="11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Tree>
    <p:extLst>
      <p:ext uri="{BB962C8B-B14F-4D97-AF65-F5344CB8AC3E}">
        <p14:creationId xmlns:p14="http://schemas.microsoft.com/office/powerpoint/2010/main" val="40827510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Hydrologic Analysis: SCS Unit Hydrograph</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D2D23547-4938-4432-86B9-D813D8F966D1}" type="slidenum">
              <a:rPr lang="en-US" smtClean="0"/>
              <a:t>11</a:t>
            </a:fld>
            <a:endParaRPr lang="en-US"/>
          </a:p>
        </p:txBody>
      </p:sp>
      <p:sp>
        <p:nvSpPr>
          <p:cNvPr id="4" name="Content Placeholder 3"/>
          <p:cNvSpPr>
            <a:spLocks noGrp="1"/>
          </p:cNvSpPr>
          <p:nvPr>
            <p:ph sz="quarter" idx="1"/>
          </p:nvPr>
        </p:nvSpPr>
        <p:spPr/>
        <p:txBody>
          <a:bodyPr/>
          <a:lstStyle/>
          <a:p>
            <a:r>
              <a:rPr lang="en-US" dirty="0" smtClean="0"/>
              <a:t>Length of Flow</a:t>
            </a:r>
          </a:p>
          <a:p>
            <a:r>
              <a:rPr lang="en-US" dirty="0" smtClean="0"/>
              <a:t>Average slope of sub-basin</a:t>
            </a:r>
          </a:p>
          <a:p>
            <a:r>
              <a:rPr lang="en-US" dirty="0" smtClean="0"/>
              <a:t>Overland Flow roughness coefficient</a:t>
            </a:r>
            <a:endParaRPr lang="en-US" dirty="0"/>
          </a:p>
        </p:txBody>
      </p:sp>
      <p:sp>
        <p:nvSpPr>
          <p:cNvPr id="5" name="TextBox 4"/>
          <p:cNvSpPr txBox="1"/>
          <p:nvPr/>
        </p:nvSpPr>
        <p:spPr>
          <a:xfrm>
            <a:off x="10226351" y="6204857"/>
            <a:ext cx="1212980" cy="369332"/>
          </a:xfrm>
          <a:prstGeom prst="rect">
            <a:avLst/>
          </a:prstGeom>
          <a:noFill/>
        </p:spPr>
        <p:txBody>
          <a:bodyPr wrap="square" rtlCol="0">
            <a:spAutoFit/>
          </a:bodyPr>
          <a:lstStyle/>
          <a:p>
            <a:r>
              <a:rPr lang="en-US" dirty="0" smtClean="0"/>
              <a:t>Richardson</a:t>
            </a:r>
            <a:endParaRPr lang="en-US" dirty="0"/>
          </a:p>
        </p:txBody>
      </p:sp>
      <mc:AlternateContent xmlns:mc="http://schemas.openxmlformats.org/markup-compatibility/2006" xmlns:a14="http://schemas.microsoft.com/office/drawing/2010/main">
        <mc:Choice Requires="a14">
          <p:sp>
            <p:nvSpPr>
              <p:cNvPr id="11" name="TextBox 2"/>
              <p:cNvSpPr txBox="1"/>
              <p:nvPr/>
            </p:nvSpPr>
            <p:spPr>
              <a:xfrm>
                <a:off x="1718267" y="3540323"/>
                <a:ext cx="3518656" cy="307777"/>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b="0" i="1">
                              <a:latin typeface="Cambria Math" panose="02040503050406030204" pitchFamily="18" charset="0"/>
                            </a:rPr>
                            <m:t>𝑡</m:t>
                          </m:r>
                        </m:e>
                        <m:sub>
                          <m:r>
                            <a:rPr lang="en-US" sz="2000" b="0" i="1">
                              <a:latin typeface="Cambria Math" panose="02040503050406030204" pitchFamily="18" charset="0"/>
                            </a:rPr>
                            <m:t>𝑐</m:t>
                          </m:r>
                        </m:sub>
                      </m:sSub>
                      <m:r>
                        <a:rPr lang="en-US" sz="2000" b="0" i="1">
                          <a:latin typeface="Cambria Math" panose="02040503050406030204" pitchFamily="18" charset="0"/>
                        </a:rPr>
                        <m:t>=</m:t>
                      </m:r>
                      <m:sSub>
                        <m:sSubPr>
                          <m:ctrlPr>
                            <a:rPr lang="en-US" sz="2000" i="1">
                              <a:latin typeface="Cambria Math" panose="02040503050406030204" pitchFamily="18" charset="0"/>
                            </a:rPr>
                          </m:ctrlPr>
                        </m:sSubPr>
                        <m:e>
                          <m:r>
                            <a:rPr lang="en-US" sz="2000" b="0" i="1">
                              <a:latin typeface="Cambria Math" panose="02040503050406030204" pitchFamily="18" charset="0"/>
                            </a:rPr>
                            <m:t>𝑡</m:t>
                          </m:r>
                        </m:e>
                        <m:sub>
                          <m:r>
                            <a:rPr lang="en-US" sz="2000" b="0" i="1">
                              <a:latin typeface="Cambria Math" panose="02040503050406030204" pitchFamily="18" charset="0"/>
                            </a:rPr>
                            <m:t>𝑠h𝑒𝑒𝑡</m:t>
                          </m:r>
                        </m:sub>
                      </m:sSub>
                      <m:r>
                        <a:rPr lang="en-US" sz="2000" b="0" i="1">
                          <a:latin typeface="Cambria Math" panose="02040503050406030204" pitchFamily="18" charset="0"/>
                        </a:rPr>
                        <m:t>+</m:t>
                      </m:r>
                      <m:sSub>
                        <m:sSubPr>
                          <m:ctrlPr>
                            <a:rPr lang="en-US" sz="2000" i="1">
                              <a:latin typeface="Cambria Math" panose="02040503050406030204" pitchFamily="18" charset="0"/>
                            </a:rPr>
                          </m:ctrlPr>
                        </m:sSubPr>
                        <m:e>
                          <m:r>
                            <a:rPr lang="en-US" sz="2000" b="0" i="1">
                              <a:latin typeface="Cambria Math" panose="02040503050406030204" pitchFamily="18" charset="0"/>
                            </a:rPr>
                            <m:t>𝑡</m:t>
                          </m:r>
                        </m:e>
                        <m:sub>
                          <m:r>
                            <a:rPr lang="en-US" sz="2000" b="0" i="1">
                              <a:latin typeface="Cambria Math" panose="02040503050406030204" pitchFamily="18" charset="0"/>
                            </a:rPr>
                            <m:t>𝑠h𝑎𝑙𝑙𝑜𝑤</m:t>
                          </m:r>
                        </m:sub>
                      </m:sSub>
                      <m:r>
                        <a:rPr lang="en-US" sz="2000" b="0" i="1">
                          <a:latin typeface="Cambria Math" panose="02040503050406030204" pitchFamily="18" charset="0"/>
                        </a:rPr>
                        <m:t>+</m:t>
                      </m:r>
                      <m:sSub>
                        <m:sSubPr>
                          <m:ctrlPr>
                            <a:rPr lang="en-US" sz="2000" i="1">
                              <a:latin typeface="Cambria Math" panose="02040503050406030204" pitchFamily="18" charset="0"/>
                            </a:rPr>
                          </m:ctrlPr>
                        </m:sSubPr>
                        <m:e>
                          <m:r>
                            <a:rPr lang="en-US" sz="2000" b="0" i="1">
                              <a:latin typeface="Cambria Math" panose="02040503050406030204" pitchFamily="18" charset="0"/>
                            </a:rPr>
                            <m:t>𝑡</m:t>
                          </m:r>
                        </m:e>
                        <m:sub>
                          <m:r>
                            <a:rPr lang="en-US" sz="2000" b="0" i="1">
                              <a:latin typeface="Cambria Math" panose="02040503050406030204" pitchFamily="18" charset="0"/>
                            </a:rPr>
                            <m:t>𝑐h𝑎𝑛𝑛𝑒𝑙</m:t>
                          </m:r>
                        </m:sub>
                      </m:sSub>
                    </m:oMath>
                  </m:oMathPara>
                </a14:m>
                <a:endParaRPr lang="en-US" sz="2000" dirty="0"/>
              </a:p>
            </p:txBody>
          </p:sp>
        </mc:Choice>
        <mc:Fallback xmlns="">
          <p:sp>
            <p:nvSpPr>
              <p:cNvPr id="11" name="TextBox 2"/>
              <p:cNvSpPr txBox="1">
                <a:spLocks noRot="1" noChangeAspect="1" noMove="1" noResize="1" noEditPoints="1" noAdjustHandles="1" noChangeArrowheads="1" noChangeShapeType="1" noTextEdit="1"/>
              </p:cNvSpPr>
              <p:nvPr/>
            </p:nvSpPr>
            <p:spPr>
              <a:xfrm>
                <a:off x="1718267" y="3540323"/>
                <a:ext cx="3518656" cy="307777"/>
              </a:xfrm>
              <a:prstGeom prst="rect">
                <a:avLst/>
              </a:prstGeom>
              <a:blipFill rotWithShape="0">
                <a:blip r:embed="rId2"/>
                <a:stretch>
                  <a:fillRect l="-867" r="-173" b="-1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
              <p:cNvSpPr txBox="1"/>
              <p:nvPr/>
            </p:nvSpPr>
            <p:spPr>
              <a:xfrm>
                <a:off x="2672288" y="4302994"/>
                <a:ext cx="1369221" cy="332720"/>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b="0" i="1">
                              <a:latin typeface="Cambria Math" panose="02040503050406030204" pitchFamily="18" charset="0"/>
                            </a:rPr>
                            <m:t>𝑡</m:t>
                          </m:r>
                        </m:e>
                        <m:sub>
                          <m:r>
                            <a:rPr lang="en-US" sz="2000" b="0" i="1">
                              <a:latin typeface="Cambria Math" panose="02040503050406030204" pitchFamily="18" charset="0"/>
                            </a:rPr>
                            <m:t>𝑙𝑎𝑔</m:t>
                          </m:r>
                        </m:sub>
                      </m:sSub>
                      <m:r>
                        <a:rPr lang="en-US" sz="2000" b="0" i="1">
                          <a:latin typeface="Cambria Math" panose="02040503050406030204" pitchFamily="18" charset="0"/>
                        </a:rPr>
                        <m:t>=0.6</m:t>
                      </m:r>
                      <m:sSub>
                        <m:sSubPr>
                          <m:ctrlPr>
                            <a:rPr lang="en-US" sz="2000" b="0" i="1">
                              <a:latin typeface="Cambria Math" panose="02040503050406030204" pitchFamily="18" charset="0"/>
                            </a:rPr>
                          </m:ctrlPr>
                        </m:sSubPr>
                        <m:e>
                          <m:r>
                            <a:rPr lang="en-US" sz="2000" b="0" i="1">
                              <a:latin typeface="Cambria Math" panose="02040503050406030204" pitchFamily="18" charset="0"/>
                            </a:rPr>
                            <m:t>𝑡</m:t>
                          </m:r>
                        </m:e>
                        <m:sub>
                          <m:r>
                            <a:rPr lang="en-US" sz="2000" b="0" i="1">
                              <a:latin typeface="Cambria Math" panose="02040503050406030204" pitchFamily="18" charset="0"/>
                            </a:rPr>
                            <m:t>𝑐</m:t>
                          </m:r>
                        </m:sub>
                      </m:sSub>
                    </m:oMath>
                  </m:oMathPara>
                </a14:m>
                <a:endParaRPr lang="en-US" sz="2000" dirty="0"/>
              </a:p>
            </p:txBody>
          </p:sp>
        </mc:Choice>
        <mc:Fallback xmlns="">
          <p:sp>
            <p:nvSpPr>
              <p:cNvPr id="13" name="TextBox 1"/>
              <p:cNvSpPr txBox="1">
                <a:spLocks noRot="1" noChangeAspect="1" noMove="1" noResize="1" noEditPoints="1" noAdjustHandles="1" noChangeArrowheads="1" noChangeShapeType="1" noTextEdit="1"/>
              </p:cNvSpPr>
              <p:nvPr/>
            </p:nvSpPr>
            <p:spPr>
              <a:xfrm>
                <a:off x="2672288" y="4302994"/>
                <a:ext cx="1369221" cy="332720"/>
              </a:xfrm>
              <a:prstGeom prst="rect">
                <a:avLst/>
              </a:prstGeom>
              <a:blipFill rotWithShape="0">
                <a:blip r:embed="rId3"/>
                <a:stretch>
                  <a:fillRect l="-2667" b="-27778"/>
                </a:stretch>
              </a:blipFill>
            </p:spPr>
            <p:txBody>
              <a:bodyPr/>
              <a:lstStyle/>
              <a:p>
                <a:r>
                  <a:rPr lang="en-US">
                    <a:noFill/>
                  </a:rPr>
                  <a:t> </a:t>
                </a:r>
              </a:p>
            </p:txBody>
          </p:sp>
        </mc:Fallback>
      </mc:AlternateContent>
      <p:grpSp>
        <p:nvGrpSpPr>
          <p:cNvPr id="23" name="Group 22"/>
          <p:cNvGrpSpPr/>
          <p:nvPr/>
        </p:nvGrpSpPr>
        <p:grpSpPr>
          <a:xfrm>
            <a:off x="7092347" y="1930675"/>
            <a:ext cx="3527069" cy="3527070"/>
            <a:chOff x="7092347" y="1930675"/>
            <a:chExt cx="3527069" cy="3527070"/>
          </a:xfrm>
        </p:grpSpPr>
        <p:pic>
          <p:nvPicPr>
            <p:cNvPr id="14" name="Picture 13"/>
            <p:cNvPicPr>
              <a:picLocks noChangeAspect="1"/>
            </p:cNvPicPr>
            <p:nvPr/>
          </p:nvPicPr>
          <p:blipFill>
            <a:blip r:embed="rId4"/>
            <a:stretch>
              <a:fillRect/>
            </a:stretch>
          </p:blipFill>
          <p:spPr>
            <a:xfrm>
              <a:off x="7092347" y="1930676"/>
              <a:ext cx="3527069" cy="3527069"/>
            </a:xfrm>
            <a:prstGeom prst="rect">
              <a:avLst/>
            </a:prstGeom>
          </p:spPr>
        </p:pic>
        <p:sp>
          <p:nvSpPr>
            <p:cNvPr id="16" name="TextBox 15"/>
            <p:cNvSpPr txBox="1"/>
            <p:nvPr/>
          </p:nvSpPr>
          <p:spPr>
            <a:xfrm>
              <a:off x="8089641" y="1930675"/>
              <a:ext cx="1838130" cy="369332"/>
            </a:xfrm>
            <a:prstGeom prst="rect">
              <a:avLst/>
            </a:prstGeom>
            <a:noFill/>
          </p:spPr>
          <p:txBody>
            <a:bodyPr wrap="square" rtlCol="0">
              <a:spAutoFit/>
            </a:bodyPr>
            <a:lstStyle/>
            <a:p>
              <a:r>
                <a:rPr lang="en-US" dirty="0" smtClean="0">
                  <a:solidFill>
                    <a:srgbClr val="00B050"/>
                  </a:solidFill>
                </a:rPr>
                <a:t>Sheet Flow</a:t>
              </a:r>
              <a:endParaRPr lang="en-US" dirty="0">
                <a:solidFill>
                  <a:srgbClr val="00B050"/>
                </a:solidFill>
              </a:endParaRPr>
            </a:p>
          </p:txBody>
        </p:sp>
        <p:sp>
          <p:nvSpPr>
            <p:cNvPr id="19" name="Freeform 18"/>
            <p:cNvSpPr/>
            <p:nvPr/>
          </p:nvSpPr>
          <p:spPr>
            <a:xfrm>
              <a:off x="8434873" y="2565918"/>
              <a:ext cx="933062" cy="2547258"/>
            </a:xfrm>
            <a:custGeom>
              <a:avLst/>
              <a:gdLst>
                <a:gd name="connsiteX0" fmla="*/ 121298 w 933062"/>
                <a:gd name="connsiteY0" fmla="*/ 0 h 2547258"/>
                <a:gd name="connsiteX1" fmla="*/ 0 w 933062"/>
                <a:gd name="connsiteY1" fmla="*/ 494523 h 2547258"/>
                <a:gd name="connsiteX2" fmla="*/ 0 w 933062"/>
                <a:gd name="connsiteY2" fmla="*/ 662474 h 2547258"/>
                <a:gd name="connsiteX3" fmla="*/ 37323 w 933062"/>
                <a:gd name="connsiteY3" fmla="*/ 746449 h 2547258"/>
                <a:gd name="connsiteX4" fmla="*/ 242596 w 933062"/>
                <a:gd name="connsiteY4" fmla="*/ 1026368 h 2547258"/>
                <a:gd name="connsiteX5" fmla="*/ 317241 w 933062"/>
                <a:gd name="connsiteY5" fmla="*/ 1175658 h 2547258"/>
                <a:gd name="connsiteX6" fmla="*/ 363894 w 933062"/>
                <a:gd name="connsiteY6" fmla="*/ 1306286 h 2547258"/>
                <a:gd name="connsiteX7" fmla="*/ 363894 w 933062"/>
                <a:gd name="connsiteY7" fmla="*/ 1408923 h 2547258"/>
                <a:gd name="connsiteX8" fmla="*/ 382556 w 933062"/>
                <a:gd name="connsiteY8" fmla="*/ 1483568 h 2547258"/>
                <a:gd name="connsiteX9" fmla="*/ 475862 w 933062"/>
                <a:gd name="connsiteY9" fmla="*/ 1576874 h 2547258"/>
                <a:gd name="connsiteX10" fmla="*/ 550507 w 933062"/>
                <a:gd name="connsiteY10" fmla="*/ 1735494 h 2547258"/>
                <a:gd name="connsiteX11" fmla="*/ 634482 w 933062"/>
                <a:gd name="connsiteY11" fmla="*/ 1978090 h 2547258"/>
                <a:gd name="connsiteX12" fmla="*/ 690466 w 933062"/>
                <a:gd name="connsiteY12" fmla="*/ 2062066 h 2547258"/>
                <a:gd name="connsiteX13" fmla="*/ 709127 w 933062"/>
                <a:gd name="connsiteY13" fmla="*/ 2164702 h 2547258"/>
                <a:gd name="connsiteX14" fmla="*/ 737119 w 933062"/>
                <a:gd name="connsiteY14" fmla="*/ 2276670 h 2547258"/>
                <a:gd name="connsiteX15" fmla="*/ 839756 w 933062"/>
                <a:gd name="connsiteY15" fmla="*/ 2379306 h 2547258"/>
                <a:gd name="connsiteX16" fmla="*/ 933062 w 933062"/>
                <a:gd name="connsiteY16" fmla="*/ 2547258 h 254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3062" h="2547258">
                  <a:moveTo>
                    <a:pt x="121298" y="0"/>
                  </a:moveTo>
                  <a:lnTo>
                    <a:pt x="0" y="494523"/>
                  </a:lnTo>
                  <a:lnTo>
                    <a:pt x="0" y="662474"/>
                  </a:lnTo>
                  <a:lnTo>
                    <a:pt x="37323" y="746449"/>
                  </a:lnTo>
                  <a:lnTo>
                    <a:pt x="242596" y="1026368"/>
                  </a:lnTo>
                  <a:lnTo>
                    <a:pt x="317241" y="1175658"/>
                  </a:lnTo>
                  <a:lnTo>
                    <a:pt x="363894" y="1306286"/>
                  </a:lnTo>
                  <a:lnTo>
                    <a:pt x="363894" y="1408923"/>
                  </a:lnTo>
                  <a:lnTo>
                    <a:pt x="382556" y="1483568"/>
                  </a:lnTo>
                  <a:lnTo>
                    <a:pt x="475862" y="1576874"/>
                  </a:lnTo>
                  <a:lnTo>
                    <a:pt x="550507" y="1735494"/>
                  </a:lnTo>
                  <a:lnTo>
                    <a:pt x="634482" y="1978090"/>
                  </a:lnTo>
                  <a:lnTo>
                    <a:pt x="690466" y="2062066"/>
                  </a:lnTo>
                  <a:lnTo>
                    <a:pt x="709127" y="2164702"/>
                  </a:lnTo>
                  <a:lnTo>
                    <a:pt x="737119" y="2276670"/>
                  </a:lnTo>
                  <a:lnTo>
                    <a:pt x="839756" y="2379306"/>
                  </a:lnTo>
                  <a:lnTo>
                    <a:pt x="933062" y="2547258"/>
                  </a:lnTo>
                </a:path>
              </a:pathLst>
            </a:cu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8565503" y="2267338"/>
              <a:ext cx="93306" cy="298579"/>
            </a:xfrm>
            <a:custGeom>
              <a:avLst/>
              <a:gdLst>
                <a:gd name="connsiteX0" fmla="*/ 83975 w 83975"/>
                <a:gd name="connsiteY0" fmla="*/ 0 h 279918"/>
                <a:gd name="connsiteX1" fmla="*/ 0 w 83975"/>
                <a:gd name="connsiteY1" fmla="*/ 279918 h 279918"/>
              </a:gdLst>
              <a:ahLst/>
              <a:cxnLst>
                <a:cxn ang="0">
                  <a:pos x="connsiteX0" y="connsiteY0"/>
                </a:cxn>
                <a:cxn ang="0">
                  <a:pos x="connsiteX1" y="connsiteY1"/>
                </a:cxn>
              </a:cxnLst>
              <a:rect l="l" t="t" r="r" b="b"/>
              <a:pathLst>
                <a:path w="83975" h="279918">
                  <a:moveTo>
                    <a:pt x="83975" y="0"/>
                  </a:moveTo>
                  <a:lnTo>
                    <a:pt x="0" y="279918"/>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781872" y="3371044"/>
              <a:ext cx="1351173" cy="646331"/>
            </a:xfrm>
            <a:prstGeom prst="rect">
              <a:avLst/>
            </a:prstGeom>
            <a:noFill/>
          </p:spPr>
          <p:txBody>
            <a:bodyPr wrap="square" rtlCol="0">
              <a:spAutoFit/>
            </a:bodyPr>
            <a:lstStyle/>
            <a:p>
              <a:r>
                <a:rPr lang="en-US" dirty="0" smtClean="0"/>
                <a:t>Shallow Flow</a:t>
              </a:r>
              <a:endParaRPr lang="en-US" dirty="0"/>
            </a:p>
          </p:txBody>
        </p:sp>
        <p:sp>
          <p:nvSpPr>
            <p:cNvPr id="22" name="TextBox 21"/>
            <p:cNvSpPr txBox="1"/>
            <p:nvPr/>
          </p:nvSpPr>
          <p:spPr>
            <a:xfrm>
              <a:off x="9298313" y="4414394"/>
              <a:ext cx="928038" cy="646331"/>
            </a:xfrm>
            <a:prstGeom prst="rect">
              <a:avLst/>
            </a:prstGeom>
            <a:noFill/>
          </p:spPr>
          <p:txBody>
            <a:bodyPr wrap="square" rtlCol="0">
              <a:spAutoFit/>
            </a:bodyPr>
            <a:lstStyle/>
            <a:p>
              <a:r>
                <a:rPr lang="en-US" dirty="0" smtClean="0">
                  <a:solidFill>
                    <a:srgbClr val="0070C0"/>
                  </a:solidFill>
                </a:rPr>
                <a:t>Channel Flow</a:t>
              </a:r>
              <a:endParaRPr lang="en-US" dirty="0">
                <a:solidFill>
                  <a:srgbClr val="0070C0"/>
                </a:solidFill>
              </a:endParaRPr>
            </a:p>
          </p:txBody>
        </p:sp>
      </p:grpSp>
    </p:spTree>
    <p:extLst>
      <p:ext uri="{BB962C8B-B14F-4D97-AF65-F5344CB8AC3E}">
        <p14:creationId xmlns:p14="http://schemas.microsoft.com/office/powerpoint/2010/main" val="28782384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281622"/>
            <a:ext cx="10871200" cy="990600"/>
          </a:xfrm>
        </p:spPr>
        <p:txBody>
          <a:bodyPr/>
          <a:lstStyle/>
          <a:p>
            <a:r>
              <a:rPr lang="en-US" dirty="0" smtClean="0"/>
              <a:t>Hydrologic Analysis: HEC-HMS Results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D2D23547-4938-4432-86B9-D813D8F966D1}" type="slidenum">
              <a:rPr lang="en-US" smtClean="0"/>
              <a:t>12</a:t>
            </a:fld>
            <a:endParaRPr lang="en-US"/>
          </a:p>
        </p:txBody>
      </p:sp>
      <p:sp>
        <p:nvSpPr>
          <p:cNvPr id="4" name="Content Placeholder 3"/>
          <p:cNvSpPr>
            <a:spLocks noGrp="1"/>
          </p:cNvSpPr>
          <p:nvPr>
            <p:ph sz="quarter" idx="1"/>
          </p:nvPr>
        </p:nvSpPr>
        <p:spPr>
          <a:xfrm>
            <a:off x="197430" y="1600200"/>
            <a:ext cx="5298801" cy="4495800"/>
          </a:xfrm>
        </p:spPr>
        <p:txBody>
          <a:bodyPr/>
          <a:lstStyle/>
          <a:p>
            <a:r>
              <a:rPr lang="en-US" dirty="0" smtClean="0"/>
              <a:t>Peak discharge at “Junction-2”</a:t>
            </a:r>
          </a:p>
          <a:p>
            <a:pPr lvl="1"/>
            <a:r>
              <a:rPr lang="en-US" dirty="0" smtClean="0"/>
              <a:t>240cfs</a:t>
            </a:r>
          </a:p>
          <a:p>
            <a:pPr lvl="1"/>
            <a:r>
              <a:rPr lang="en-US" dirty="0" smtClean="0"/>
              <a:t>Crossing under San Francisco St. </a:t>
            </a:r>
          </a:p>
          <a:p>
            <a:r>
              <a:rPr lang="en-US" dirty="0" smtClean="0"/>
              <a:t>“Reach 4” had highest channel flow</a:t>
            </a:r>
          </a:p>
          <a:p>
            <a:pPr lvl="1"/>
            <a:r>
              <a:rPr lang="en-US" dirty="0" smtClean="0"/>
              <a:t>220cfs</a:t>
            </a:r>
          </a:p>
          <a:p>
            <a:pPr lvl="1"/>
            <a:r>
              <a:rPr lang="en-US" dirty="0" smtClean="0"/>
              <a:t>Flat area before San Francisco St.</a:t>
            </a:r>
          </a:p>
          <a:p>
            <a:r>
              <a:rPr lang="en-US" dirty="0" smtClean="0"/>
              <a:t>Too Low! </a:t>
            </a:r>
            <a:endParaRPr lang="en-US" dirty="0"/>
          </a:p>
        </p:txBody>
      </p:sp>
      <p:pic>
        <p:nvPicPr>
          <p:cNvPr id="5" name="Picture 4"/>
          <p:cNvPicPr>
            <a:picLocks noChangeAspect="1"/>
          </p:cNvPicPr>
          <p:nvPr/>
        </p:nvPicPr>
        <p:blipFill>
          <a:blip r:embed="rId2"/>
          <a:stretch>
            <a:fillRect/>
          </a:stretch>
        </p:blipFill>
        <p:spPr>
          <a:xfrm>
            <a:off x="6514324" y="1516698"/>
            <a:ext cx="4712476" cy="3528860"/>
          </a:xfrm>
          <a:prstGeom prst="rect">
            <a:avLst/>
          </a:prstGeom>
        </p:spPr>
      </p:pic>
      <p:sp>
        <p:nvSpPr>
          <p:cNvPr id="6" name="TextBox 5"/>
          <p:cNvSpPr txBox="1"/>
          <p:nvPr/>
        </p:nvSpPr>
        <p:spPr>
          <a:xfrm>
            <a:off x="10373032" y="6223820"/>
            <a:ext cx="1425677" cy="369332"/>
          </a:xfrm>
          <a:prstGeom prst="rect">
            <a:avLst/>
          </a:prstGeom>
          <a:noFill/>
        </p:spPr>
        <p:txBody>
          <a:bodyPr wrap="square" rtlCol="0">
            <a:spAutoFit/>
          </a:bodyPr>
          <a:lstStyle/>
          <a:p>
            <a:r>
              <a:rPr lang="en-US" dirty="0" smtClean="0"/>
              <a:t>Richardson</a:t>
            </a:r>
            <a:endParaRPr lang="en-US" dirty="0"/>
          </a:p>
        </p:txBody>
      </p:sp>
    </p:spTree>
    <p:extLst>
      <p:ext uri="{BB962C8B-B14F-4D97-AF65-F5344CB8AC3E}">
        <p14:creationId xmlns:p14="http://schemas.microsoft.com/office/powerpoint/2010/main" val="38280696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Hydraulic Analysis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D2D23547-4938-4432-86B9-D813D8F966D1}" type="slidenum">
              <a:rPr lang="en-US" smtClean="0"/>
              <a:t>13</a:t>
            </a:fld>
            <a:endParaRPr lang="en-US"/>
          </a:p>
        </p:txBody>
      </p:sp>
      <p:sp>
        <p:nvSpPr>
          <p:cNvPr id="4" name="Content Placeholder 3"/>
          <p:cNvSpPr>
            <a:spLocks noGrp="1"/>
          </p:cNvSpPr>
          <p:nvPr>
            <p:ph sz="quarter" idx="1"/>
          </p:nvPr>
        </p:nvSpPr>
        <p:spPr/>
        <p:txBody>
          <a:bodyPr/>
          <a:lstStyle/>
          <a:p>
            <a:r>
              <a:rPr lang="en-US" dirty="0" smtClean="0"/>
              <a:t>Channels</a:t>
            </a:r>
          </a:p>
          <a:p>
            <a:pPr lvl="1"/>
            <a:r>
              <a:rPr lang="en-US" dirty="0"/>
              <a:t>5</a:t>
            </a:r>
            <a:r>
              <a:rPr lang="en-US" dirty="0" smtClean="0"/>
              <a:t> sections of the wash</a:t>
            </a:r>
          </a:p>
          <a:p>
            <a:pPr lvl="1"/>
            <a:r>
              <a:rPr lang="en-US" dirty="0" smtClean="0"/>
              <a:t>Imported alignment and sample line data into HEC-RAS</a:t>
            </a:r>
          </a:p>
          <a:p>
            <a:pPr lvl="1"/>
            <a:r>
              <a:rPr lang="en-US" dirty="0" smtClean="0"/>
              <a:t>Manning’s Coefficient varied based on soil analysis</a:t>
            </a:r>
          </a:p>
          <a:p>
            <a:r>
              <a:rPr lang="en-US" dirty="0" smtClean="0"/>
              <a:t>Culverts</a:t>
            </a:r>
          </a:p>
          <a:p>
            <a:pPr lvl="1"/>
            <a:r>
              <a:rPr lang="en-US" dirty="0"/>
              <a:t>1</a:t>
            </a:r>
            <a:r>
              <a:rPr lang="en-US" dirty="0" smtClean="0"/>
              <a:t>00-year storm for sections at road crossings</a:t>
            </a:r>
          </a:p>
          <a:p>
            <a:pPr lvl="1"/>
            <a:r>
              <a:rPr lang="en-US" dirty="0" smtClean="0"/>
              <a:t>50-year storm for sections at trail crossings</a:t>
            </a:r>
          </a:p>
          <a:p>
            <a:pPr marL="0" indent="0">
              <a:buNone/>
            </a:pPr>
            <a:endParaRPr lang="en-US" dirty="0" smtClean="0"/>
          </a:p>
        </p:txBody>
      </p:sp>
      <p:sp>
        <p:nvSpPr>
          <p:cNvPr id="5" name="TextBox 4"/>
          <p:cNvSpPr txBox="1"/>
          <p:nvPr/>
        </p:nvSpPr>
        <p:spPr>
          <a:xfrm>
            <a:off x="10373032" y="6223820"/>
            <a:ext cx="1425677" cy="369332"/>
          </a:xfrm>
          <a:prstGeom prst="rect">
            <a:avLst/>
          </a:prstGeom>
          <a:noFill/>
        </p:spPr>
        <p:txBody>
          <a:bodyPr wrap="square" rtlCol="0">
            <a:spAutoFit/>
          </a:bodyPr>
          <a:lstStyle/>
          <a:p>
            <a:r>
              <a:rPr lang="en-US" dirty="0" smtClean="0"/>
              <a:t>Richardson</a:t>
            </a:r>
            <a:endParaRPr lang="en-US" dirty="0"/>
          </a:p>
        </p:txBody>
      </p:sp>
    </p:spTree>
    <p:extLst>
      <p:ext uri="{BB962C8B-B14F-4D97-AF65-F5344CB8AC3E}">
        <p14:creationId xmlns:p14="http://schemas.microsoft.com/office/powerpoint/2010/main" val="1093262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Hydraulic Analysis Results: Channels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D2D23547-4938-4432-86B9-D813D8F966D1}" type="slidenum">
              <a:rPr lang="en-US" smtClean="0"/>
              <a:t>14</a:t>
            </a:fld>
            <a:endParaRPr lang="en-US"/>
          </a:p>
        </p:txBody>
      </p:sp>
      <p:graphicFrame>
        <p:nvGraphicFramePr>
          <p:cNvPr id="11" name="Content Placeholder 10"/>
          <p:cNvGraphicFramePr>
            <a:graphicFrameLocks noGrp="1"/>
          </p:cNvGraphicFramePr>
          <p:nvPr>
            <p:ph sz="quarter" idx="1"/>
            <p:extLst>
              <p:ext uri="{D42A27DB-BD31-4B8C-83A1-F6EECF244321}">
                <p14:modId xmlns:p14="http://schemas.microsoft.com/office/powerpoint/2010/main" val="1341100886"/>
              </p:ext>
            </p:extLst>
          </p:nvPr>
        </p:nvGraphicFramePr>
        <p:xfrm>
          <a:off x="355600" y="2361583"/>
          <a:ext cx="5730567" cy="3046158"/>
        </p:xfrm>
        <a:graphic>
          <a:graphicData uri="http://schemas.openxmlformats.org/drawingml/2006/table">
            <a:tbl>
              <a:tblPr firstRow="1" bandRow="1">
                <a:tableStyleId>{21E4AEA4-8DFA-4A89-87EB-49C32662AFE0}</a:tableStyleId>
              </a:tblPr>
              <a:tblGrid>
                <a:gridCol w="1542157"/>
                <a:gridCol w="1542157"/>
                <a:gridCol w="2646253"/>
              </a:tblGrid>
              <a:tr h="676924">
                <a:tc>
                  <a:txBody>
                    <a:bodyPr/>
                    <a:lstStyle/>
                    <a:p>
                      <a:pPr algn="ctr" fontAlgn="b"/>
                      <a:r>
                        <a:rPr lang="en-US" sz="1600" u="none" strike="noStrike" dirty="0">
                          <a:effectLst/>
                        </a:rPr>
                        <a:t>Section Surveyed</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dirty="0">
                          <a:effectLst/>
                        </a:rPr>
                        <a:t>Location</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dirty="0">
                          <a:effectLst/>
                        </a:rPr>
                        <a:t>Average Free-Board for 100-Year Storm (</a:t>
                      </a:r>
                      <a:r>
                        <a:rPr lang="en-US" sz="1600" u="none" strike="noStrike" dirty="0" err="1">
                          <a:effectLst/>
                        </a:rPr>
                        <a:t>ft</a:t>
                      </a:r>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9525" marR="9525" marT="9525" marB="0" anchor="ctr"/>
                </a:tc>
              </a:tr>
              <a:tr h="676924">
                <a:tc>
                  <a:txBody>
                    <a:bodyPr/>
                    <a:lstStyle/>
                    <a:p>
                      <a:pPr algn="ct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a:effectLst/>
                        </a:rPr>
                        <a:t>South part of University Drive</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smtClean="0">
                          <a:solidFill>
                            <a:schemeClr val="dk1"/>
                          </a:solidFill>
                          <a:effectLst/>
                          <a:latin typeface="+mn-lt"/>
                        </a:rPr>
                        <a:t>1.5</a:t>
                      </a:r>
                      <a:endParaRPr lang="en-US" sz="1800" b="0" i="0" u="none" strike="noStrike" dirty="0">
                        <a:solidFill>
                          <a:srgbClr val="000000"/>
                        </a:solidFill>
                        <a:effectLst/>
                        <a:latin typeface="Calibri" panose="020F0502020204030204" pitchFamily="34" charset="0"/>
                      </a:endParaRPr>
                    </a:p>
                  </a:txBody>
                  <a:tcPr marL="9525" marR="9525" marT="9525" marB="0" anchor="ctr"/>
                </a:tc>
              </a:tr>
              <a:tr h="338462">
                <a:tc>
                  <a:txBody>
                    <a:bodyPr/>
                    <a:lstStyle/>
                    <a:p>
                      <a:pPr algn="ctr" fontAlgn="b"/>
                      <a:r>
                        <a:rPr lang="en-US" sz="1800" u="none" strike="noStrike">
                          <a:effectLst/>
                        </a:rPr>
                        <a:t>2</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a:effectLst/>
                        </a:rPr>
                        <a:t>Big 5</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smtClean="0">
                          <a:solidFill>
                            <a:schemeClr val="dk1"/>
                          </a:solidFill>
                          <a:effectLst/>
                          <a:latin typeface="+mn-lt"/>
                        </a:rPr>
                        <a:t>3.5</a:t>
                      </a:r>
                      <a:endParaRPr lang="en-US" sz="1800" b="0" i="0" u="none" strike="noStrike" dirty="0">
                        <a:solidFill>
                          <a:srgbClr val="000000"/>
                        </a:solidFill>
                        <a:effectLst/>
                        <a:latin typeface="Calibri" panose="020F0502020204030204" pitchFamily="34" charset="0"/>
                      </a:endParaRPr>
                    </a:p>
                  </a:txBody>
                  <a:tcPr marL="9525" marR="9525" marT="9525" marB="0" anchor="ctr"/>
                </a:tc>
              </a:tr>
              <a:tr h="338462">
                <a:tc>
                  <a:txBody>
                    <a:bodyPr/>
                    <a:lstStyle/>
                    <a:p>
                      <a:pPr algn="ctr" fontAlgn="b"/>
                      <a:r>
                        <a:rPr lang="en-US" sz="1800" u="none" strike="noStrike">
                          <a:effectLst/>
                        </a:rPr>
                        <a:t>3</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a:effectLst/>
                        </a:rPr>
                        <a:t>Walmart</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smtClean="0">
                          <a:solidFill>
                            <a:schemeClr val="dk1"/>
                          </a:solidFill>
                          <a:effectLst/>
                          <a:latin typeface="+mn-lt"/>
                        </a:rPr>
                        <a:t>3.5</a:t>
                      </a:r>
                      <a:endParaRPr lang="en-US" sz="1800" b="0" i="0" u="none" strike="noStrike" dirty="0">
                        <a:solidFill>
                          <a:srgbClr val="000000"/>
                        </a:solidFill>
                        <a:effectLst/>
                        <a:latin typeface="Calibri" panose="020F0502020204030204" pitchFamily="34" charset="0"/>
                      </a:endParaRPr>
                    </a:p>
                  </a:txBody>
                  <a:tcPr marL="9525" marR="9525" marT="9525" marB="0" anchor="ctr"/>
                </a:tc>
              </a:tr>
              <a:tr h="338462">
                <a:tc>
                  <a:txBody>
                    <a:bodyPr/>
                    <a:lstStyle/>
                    <a:p>
                      <a:pPr algn="ctr" fontAlgn="b"/>
                      <a:r>
                        <a:rPr lang="en-US" sz="1800" u="none" strike="noStrike">
                          <a:effectLst/>
                        </a:rPr>
                        <a:t>4</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a:effectLst/>
                        </a:rPr>
                        <a:t>East of I-40</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a:effectLst/>
                        </a:rPr>
                        <a:t>3</a:t>
                      </a:r>
                      <a:endParaRPr lang="en-US" sz="1800" b="0" i="0" u="none" strike="noStrike" dirty="0">
                        <a:solidFill>
                          <a:srgbClr val="000000"/>
                        </a:solidFill>
                        <a:effectLst/>
                        <a:latin typeface="Calibri" panose="020F0502020204030204" pitchFamily="34" charset="0"/>
                      </a:endParaRPr>
                    </a:p>
                  </a:txBody>
                  <a:tcPr marL="9525" marR="9525" marT="9525" marB="0" anchor="ctr"/>
                </a:tc>
              </a:tr>
              <a:tr h="676924">
                <a:tc>
                  <a:txBody>
                    <a:bodyPr/>
                    <a:lstStyle/>
                    <a:p>
                      <a:pPr algn="ctr" fontAlgn="b"/>
                      <a:r>
                        <a:rPr lang="en-US" sz="1800" u="none" strike="noStrike">
                          <a:effectLst/>
                        </a:rPr>
                        <a:t>5</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u="none" strike="noStrike" dirty="0">
                          <a:effectLst/>
                        </a:rPr>
                        <a:t>West of San Francisco</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800" b="0" i="0" u="none" strike="noStrike" dirty="0">
                          <a:solidFill>
                            <a:schemeClr val="dk1"/>
                          </a:solidFill>
                          <a:effectLst/>
                          <a:latin typeface="+mn-lt"/>
                        </a:rPr>
                        <a:t>2</a:t>
                      </a:r>
                      <a:endParaRPr lang="en-US" sz="18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pic>
        <p:nvPicPr>
          <p:cNvPr id="4" name="Picture 3"/>
          <p:cNvPicPr>
            <a:picLocks noChangeAspect="1"/>
          </p:cNvPicPr>
          <p:nvPr/>
        </p:nvPicPr>
        <p:blipFill>
          <a:blip r:embed="rId2"/>
          <a:stretch>
            <a:fillRect/>
          </a:stretch>
        </p:blipFill>
        <p:spPr>
          <a:xfrm>
            <a:off x="6280047" y="2325935"/>
            <a:ext cx="5656314" cy="3201808"/>
          </a:xfrm>
          <a:prstGeom prst="rect">
            <a:avLst/>
          </a:prstGeom>
        </p:spPr>
      </p:pic>
      <p:sp>
        <p:nvSpPr>
          <p:cNvPr id="7" name="TextBox 6"/>
          <p:cNvSpPr txBox="1"/>
          <p:nvPr/>
        </p:nvSpPr>
        <p:spPr>
          <a:xfrm>
            <a:off x="10373032" y="6223820"/>
            <a:ext cx="1425677" cy="369332"/>
          </a:xfrm>
          <a:prstGeom prst="rect">
            <a:avLst/>
          </a:prstGeom>
          <a:noFill/>
        </p:spPr>
        <p:txBody>
          <a:bodyPr wrap="square" rtlCol="0">
            <a:spAutoFit/>
          </a:bodyPr>
          <a:lstStyle/>
          <a:p>
            <a:r>
              <a:rPr lang="en-US" dirty="0" smtClean="0"/>
              <a:t>Richardson</a:t>
            </a:r>
            <a:endParaRPr lang="en-US" dirty="0"/>
          </a:p>
        </p:txBody>
      </p:sp>
    </p:spTree>
    <p:extLst>
      <p:ext uri="{BB962C8B-B14F-4D97-AF65-F5344CB8AC3E}">
        <p14:creationId xmlns:p14="http://schemas.microsoft.com/office/powerpoint/2010/main" val="27028093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Hydraulic Analysis Results: Culverts</a:t>
            </a:r>
          </a:p>
        </p:txBody>
      </p:sp>
      <p:sp>
        <p:nvSpPr>
          <p:cNvPr id="3" name="Slide Number Placeholder 2"/>
          <p:cNvSpPr>
            <a:spLocks noGrp="1"/>
          </p:cNvSpPr>
          <p:nvPr>
            <p:ph type="sldNum" sz="quarter" idx="12"/>
          </p:nvPr>
        </p:nvSpPr>
        <p:spPr/>
        <p:txBody>
          <a:bodyPr>
            <a:normAutofit fontScale="85000" lnSpcReduction="20000"/>
          </a:bodyPr>
          <a:lstStyle/>
          <a:p>
            <a:fld id="{D2D23547-4938-4432-86B9-D813D8F966D1}" type="slidenum">
              <a:rPr lang="en-US" smtClean="0"/>
              <a:t>15</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724356155"/>
              </p:ext>
            </p:extLst>
          </p:nvPr>
        </p:nvGraphicFramePr>
        <p:xfrm>
          <a:off x="2192593" y="1516701"/>
          <a:ext cx="6331974" cy="4938217"/>
        </p:xfrm>
        <a:graphic>
          <a:graphicData uri="http://schemas.openxmlformats.org/drawingml/2006/table">
            <a:tbl>
              <a:tblPr firstRow="1" bandRow="1">
                <a:tableStyleId>{21E4AEA4-8DFA-4A89-87EB-49C32662AFE0}</a:tableStyleId>
              </a:tblPr>
              <a:tblGrid>
                <a:gridCol w="1055329"/>
                <a:gridCol w="1055329"/>
                <a:gridCol w="1055329"/>
                <a:gridCol w="1055329"/>
                <a:gridCol w="1055329"/>
                <a:gridCol w="1055329"/>
              </a:tblGrid>
              <a:tr h="300610">
                <a:tc gridSpan="6">
                  <a:txBody>
                    <a:bodyPr/>
                    <a:lstStyle/>
                    <a:p>
                      <a:pPr algn="ctr" fontAlgn="ctr"/>
                      <a:r>
                        <a:rPr lang="en-US" sz="1400" u="none" strike="noStrike" dirty="0">
                          <a:effectLst/>
                        </a:rPr>
                        <a:t>Culvert Analysis</a:t>
                      </a:r>
                      <a:endParaRPr lang="en-US" sz="14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83642">
                <a:tc>
                  <a:txBody>
                    <a:bodyPr/>
                    <a:lstStyle/>
                    <a:p>
                      <a:pPr algn="ctr" fontAlgn="ctr"/>
                      <a:r>
                        <a:rPr lang="en-US" sz="1100" u="none" strike="noStrike" dirty="0">
                          <a:effectLst/>
                        </a:rPr>
                        <a:t>Type</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Reach</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Crossing Type</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Flow Capacity (</a:t>
                      </a:r>
                      <a:r>
                        <a:rPr lang="en-US" sz="1100" u="none" strike="noStrike" dirty="0" err="1">
                          <a:effectLst/>
                        </a:rPr>
                        <a:t>cfs</a:t>
                      </a:r>
                      <a:r>
                        <a:rPr lang="en-US" sz="1100" u="none" strike="noStrike" dirty="0">
                          <a:effectLst/>
                        </a:rPr>
                        <a:t>)</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Storm Flow (</a:t>
                      </a:r>
                      <a:r>
                        <a:rPr lang="en-US" sz="1100" u="none" strike="noStrike" dirty="0" err="1">
                          <a:effectLst/>
                        </a:rPr>
                        <a:t>cfs</a:t>
                      </a:r>
                      <a:r>
                        <a:rPr lang="en-US" sz="1100" u="none" strike="noStrike" dirty="0">
                          <a:effectLst/>
                        </a:rPr>
                        <a:t>)</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Pass/Fail</a:t>
                      </a:r>
                      <a:endParaRPr lang="en-US" sz="1100" b="1" i="0" u="none" strike="noStrike">
                        <a:solidFill>
                          <a:srgbClr val="000000"/>
                        </a:solidFill>
                        <a:effectLst/>
                        <a:latin typeface="Calibri" panose="020F0502020204030204" pitchFamily="34" charset="0"/>
                      </a:endParaRPr>
                    </a:p>
                  </a:txBody>
                  <a:tcPr marL="9525" marR="9525" marT="9525" marB="0" anchor="ctr"/>
                </a:tc>
              </a:tr>
              <a:tr h="256931">
                <a:tc>
                  <a:txBody>
                    <a:bodyPr/>
                    <a:lstStyle/>
                    <a:p>
                      <a:pPr algn="ctr" fontAlgn="ctr"/>
                      <a:r>
                        <a:rPr lang="en-US" sz="1100" u="none" strike="noStrike" dirty="0">
                          <a:solidFill>
                            <a:srgbClr val="FF0000"/>
                          </a:solidFill>
                          <a:effectLst/>
                        </a:rPr>
                        <a:t>CMP</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solidFill>
                            <a:srgbClr val="FF0000"/>
                          </a:solidFill>
                          <a:effectLst/>
                        </a:rPr>
                        <a:t>3</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solidFill>
                            <a:srgbClr val="FF0000"/>
                          </a:solidFill>
                          <a:effectLst/>
                        </a:rPr>
                        <a:t>FUTS</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solidFill>
                            <a:srgbClr val="FF0000"/>
                          </a:solidFill>
                          <a:effectLst/>
                        </a:rPr>
                        <a:t>40.99</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b="0" i="0" u="none" strike="noStrike" dirty="0" smtClean="0">
                          <a:solidFill>
                            <a:srgbClr val="FF0000"/>
                          </a:solidFill>
                          <a:effectLst/>
                          <a:latin typeface="+mn-lt"/>
                        </a:rPr>
                        <a:t>456.9</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b="0" i="0" u="none" strike="noStrike" dirty="0" smtClean="0">
                          <a:solidFill>
                            <a:srgbClr val="FF0000"/>
                          </a:solidFill>
                          <a:effectLst/>
                          <a:latin typeface="+mn-lt"/>
                        </a:rPr>
                        <a:t>Fail</a:t>
                      </a:r>
                      <a:endParaRPr lang="en-US" sz="1100" b="0" i="0" u="none" strike="noStrike" dirty="0">
                        <a:solidFill>
                          <a:srgbClr val="FF0000"/>
                        </a:solidFill>
                        <a:effectLst/>
                        <a:latin typeface="Calibri" panose="020F0502020204030204" pitchFamily="34" charset="0"/>
                      </a:endParaRPr>
                    </a:p>
                  </a:txBody>
                  <a:tcPr marL="9525" marR="9525" marT="9525" marB="0" anchor="ctr"/>
                </a:tc>
              </a:tr>
              <a:tr h="256931">
                <a:tc>
                  <a:txBody>
                    <a:bodyPr/>
                    <a:lstStyle/>
                    <a:p>
                      <a:pPr algn="ctr" fontAlgn="ctr"/>
                      <a:r>
                        <a:rPr lang="en-US" sz="1100" u="none" strike="noStrike">
                          <a:solidFill>
                            <a:srgbClr val="FF0000"/>
                          </a:solidFill>
                          <a:effectLst/>
                        </a:rPr>
                        <a:t>CMP</a:t>
                      </a:r>
                      <a:endParaRPr lang="en-US" sz="1100" b="0" i="0" u="none" strike="noStrike">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solidFill>
                            <a:srgbClr val="FF0000"/>
                          </a:solidFill>
                          <a:effectLst/>
                        </a:rPr>
                        <a:t>3</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solidFill>
                            <a:srgbClr val="FF0000"/>
                          </a:solidFill>
                          <a:effectLst/>
                        </a:rPr>
                        <a:t>FUTS</a:t>
                      </a:r>
                      <a:endParaRPr lang="en-US" sz="1100" b="0" i="0" u="none" strike="noStrike">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solidFill>
                            <a:srgbClr val="FF0000"/>
                          </a:solidFill>
                          <a:effectLst/>
                        </a:rPr>
                        <a:t>93.02</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b="0" i="0" u="none" strike="noStrike" dirty="0" smtClean="0">
                          <a:solidFill>
                            <a:srgbClr val="FF0000"/>
                          </a:solidFill>
                          <a:effectLst/>
                          <a:latin typeface="Calibri" panose="020F0502020204030204" pitchFamily="34" charset="0"/>
                        </a:rPr>
                        <a:t>456.9</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b="0" i="0" u="none" strike="noStrike" dirty="0" smtClean="0">
                          <a:solidFill>
                            <a:srgbClr val="FF0000"/>
                          </a:solidFill>
                          <a:effectLst/>
                          <a:latin typeface="+mn-lt"/>
                        </a:rPr>
                        <a:t>Fail</a:t>
                      </a:r>
                      <a:endParaRPr lang="en-US" sz="1100" b="0" i="0" u="none" strike="noStrike" dirty="0">
                        <a:solidFill>
                          <a:srgbClr val="FF0000"/>
                        </a:solidFill>
                        <a:effectLst/>
                        <a:latin typeface="Calibri" panose="020F0502020204030204" pitchFamily="34" charset="0"/>
                      </a:endParaRPr>
                    </a:p>
                  </a:txBody>
                  <a:tcPr marL="9525" marR="9525" marT="9525" marB="0" anchor="ctr"/>
                </a:tc>
              </a:tr>
              <a:tr h="256931">
                <a:tc>
                  <a:txBody>
                    <a:bodyPr/>
                    <a:lstStyle/>
                    <a:p>
                      <a:pPr algn="ctr" fontAlgn="ctr"/>
                      <a:r>
                        <a:rPr lang="en-US" sz="1100" u="none" strike="noStrike">
                          <a:solidFill>
                            <a:srgbClr val="FF0000"/>
                          </a:solidFill>
                          <a:effectLst/>
                        </a:rPr>
                        <a:t>CMP</a:t>
                      </a:r>
                      <a:endParaRPr lang="en-US" sz="1100" b="0" i="0" u="none" strike="noStrike">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solidFill>
                            <a:srgbClr val="FF0000"/>
                          </a:solidFill>
                          <a:effectLst/>
                        </a:rPr>
                        <a:t>3</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solidFill>
                            <a:srgbClr val="FF0000"/>
                          </a:solidFill>
                          <a:effectLst/>
                        </a:rPr>
                        <a:t>FUTS</a:t>
                      </a:r>
                      <a:endParaRPr lang="en-US" sz="1100" b="0" i="0" u="none" strike="noStrike">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solidFill>
                            <a:srgbClr val="FF0000"/>
                          </a:solidFill>
                          <a:effectLst/>
                        </a:rPr>
                        <a:t>4.98</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b="0" i="0" u="none" strike="noStrike" dirty="0" smtClean="0">
                          <a:solidFill>
                            <a:srgbClr val="FF0000"/>
                          </a:solidFill>
                          <a:effectLst/>
                          <a:latin typeface="+mn-lt"/>
                        </a:rPr>
                        <a:t>456.9</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solidFill>
                            <a:srgbClr val="FF0000"/>
                          </a:solidFill>
                          <a:effectLst/>
                        </a:rPr>
                        <a:t>Fail</a:t>
                      </a:r>
                      <a:endParaRPr lang="en-US" sz="1100" b="0" i="0" u="none" strike="noStrike" dirty="0">
                        <a:solidFill>
                          <a:srgbClr val="FF0000"/>
                        </a:solidFill>
                        <a:effectLst/>
                        <a:latin typeface="Calibri" panose="020F0502020204030204" pitchFamily="34" charset="0"/>
                      </a:endParaRPr>
                    </a:p>
                  </a:txBody>
                  <a:tcPr marL="9525" marR="9525" marT="9525" marB="0" anchor="ctr"/>
                </a:tc>
              </a:tr>
              <a:tr h="256931">
                <a:tc>
                  <a:txBody>
                    <a:bodyPr/>
                    <a:lstStyle/>
                    <a:p>
                      <a:pPr algn="ctr" fontAlgn="ctr"/>
                      <a:r>
                        <a:rPr lang="en-US" sz="1100" u="none" strike="noStrike" dirty="0">
                          <a:solidFill>
                            <a:srgbClr val="FF0000"/>
                          </a:solidFill>
                          <a:effectLst/>
                        </a:rPr>
                        <a:t>CMP</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solidFill>
                            <a:srgbClr val="FF0000"/>
                          </a:solidFill>
                          <a:effectLst/>
                        </a:rPr>
                        <a:t>3</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solidFill>
                            <a:srgbClr val="FF0000"/>
                          </a:solidFill>
                          <a:effectLst/>
                        </a:rPr>
                        <a:t>FUTS</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solidFill>
                            <a:srgbClr val="FF0000"/>
                          </a:solidFill>
                          <a:effectLst/>
                        </a:rPr>
                        <a:t>49.08</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b="0" i="0" u="none" strike="noStrike" dirty="0" smtClean="0">
                          <a:solidFill>
                            <a:srgbClr val="FF0000"/>
                          </a:solidFill>
                          <a:effectLst/>
                          <a:latin typeface="+mn-lt"/>
                        </a:rPr>
                        <a:t>456.9</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b="0" i="0" u="none" strike="noStrike" dirty="0" smtClean="0">
                          <a:solidFill>
                            <a:srgbClr val="FF0000"/>
                          </a:solidFill>
                          <a:effectLst/>
                          <a:latin typeface="+mn-lt"/>
                        </a:rPr>
                        <a:t>Fail</a:t>
                      </a:r>
                      <a:endParaRPr lang="en-US" sz="1100" b="0" i="0" u="none" strike="noStrike" dirty="0">
                        <a:solidFill>
                          <a:srgbClr val="FF0000"/>
                        </a:solidFill>
                        <a:effectLst/>
                        <a:latin typeface="Calibri" panose="020F0502020204030204" pitchFamily="34" charset="0"/>
                      </a:endParaRPr>
                    </a:p>
                  </a:txBody>
                  <a:tcPr marL="9525" marR="9525" marT="9525" marB="0" anchor="ctr"/>
                </a:tc>
              </a:tr>
              <a:tr h="256931">
                <a:tc>
                  <a:txBody>
                    <a:bodyPr/>
                    <a:lstStyle/>
                    <a:p>
                      <a:pPr algn="ctr" fontAlgn="ctr"/>
                      <a:r>
                        <a:rPr lang="en-US" sz="1100" u="none" strike="noStrike" dirty="0">
                          <a:solidFill>
                            <a:srgbClr val="FF0000"/>
                          </a:solidFill>
                          <a:effectLst/>
                        </a:rPr>
                        <a:t>CMP</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solidFill>
                            <a:srgbClr val="FF0000"/>
                          </a:solidFill>
                          <a:effectLst/>
                        </a:rPr>
                        <a:t>3</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solidFill>
                            <a:srgbClr val="FF0000"/>
                          </a:solidFill>
                          <a:effectLst/>
                        </a:rPr>
                        <a:t>Road</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solidFill>
                            <a:srgbClr val="FF0000"/>
                          </a:solidFill>
                          <a:effectLst/>
                        </a:rPr>
                        <a:t>219.48</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b="0" i="0" u="none" strike="noStrike" dirty="0" smtClean="0">
                          <a:solidFill>
                            <a:srgbClr val="FF0000"/>
                          </a:solidFill>
                          <a:effectLst/>
                          <a:latin typeface="+mn-lt"/>
                        </a:rPr>
                        <a:t>512.4</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b="0" i="0" u="none" strike="noStrike" dirty="0" smtClean="0">
                          <a:solidFill>
                            <a:srgbClr val="FF0000"/>
                          </a:solidFill>
                          <a:effectLst/>
                          <a:latin typeface="+mn-lt"/>
                        </a:rPr>
                        <a:t>Fail</a:t>
                      </a:r>
                      <a:endParaRPr lang="en-US" sz="1100" b="0" i="0" u="none" strike="noStrike" dirty="0">
                        <a:solidFill>
                          <a:srgbClr val="FF0000"/>
                        </a:solidFill>
                        <a:effectLst/>
                        <a:latin typeface="Calibri" panose="020F0502020204030204" pitchFamily="34" charset="0"/>
                      </a:endParaRPr>
                    </a:p>
                  </a:txBody>
                  <a:tcPr marL="9525" marR="9525" marT="9525" marB="0" anchor="ctr"/>
                </a:tc>
              </a:tr>
              <a:tr h="256931">
                <a:tc>
                  <a:txBody>
                    <a:bodyPr/>
                    <a:lstStyle/>
                    <a:p>
                      <a:pPr algn="ctr" fontAlgn="ctr"/>
                      <a:r>
                        <a:rPr lang="en-US" sz="1100" u="none" strike="noStrike">
                          <a:effectLst/>
                        </a:rPr>
                        <a:t>Box</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Road</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718.07</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b="0" i="0" u="none" strike="noStrike" dirty="0" smtClean="0">
                          <a:solidFill>
                            <a:schemeClr val="dk1"/>
                          </a:solidFill>
                          <a:effectLst/>
                          <a:latin typeface="+mn-lt"/>
                        </a:rPr>
                        <a:t>702.4</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Pass</a:t>
                      </a:r>
                      <a:endParaRPr lang="en-US" sz="1100" b="0" i="0" u="none" strike="noStrike" dirty="0">
                        <a:solidFill>
                          <a:srgbClr val="000000"/>
                        </a:solidFill>
                        <a:effectLst/>
                        <a:latin typeface="Calibri" panose="020F0502020204030204" pitchFamily="34" charset="0"/>
                      </a:endParaRPr>
                    </a:p>
                  </a:txBody>
                  <a:tcPr marL="9525" marR="9525" marT="9525" marB="0" anchor="ctr"/>
                </a:tc>
              </a:tr>
              <a:tr h="256931">
                <a:tc>
                  <a:txBody>
                    <a:bodyPr/>
                    <a:lstStyle/>
                    <a:p>
                      <a:pPr algn="ctr" fontAlgn="ctr"/>
                      <a:r>
                        <a:rPr lang="en-US" sz="1100" u="none" strike="noStrike">
                          <a:effectLst/>
                        </a:rPr>
                        <a:t>CMP</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Road</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1503.49</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b="0" i="0" u="none" strike="noStrike" dirty="0" smtClean="0">
                          <a:solidFill>
                            <a:schemeClr val="dk1"/>
                          </a:solidFill>
                          <a:effectLst/>
                          <a:latin typeface="+mn-lt"/>
                        </a:rPr>
                        <a:t>702.4</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Pass</a:t>
                      </a:r>
                      <a:endParaRPr lang="en-US" sz="1100" b="0" i="0" u="none" strike="noStrike" dirty="0">
                        <a:solidFill>
                          <a:srgbClr val="000000"/>
                        </a:solidFill>
                        <a:effectLst/>
                        <a:latin typeface="Calibri" panose="020F0502020204030204" pitchFamily="34" charset="0"/>
                      </a:endParaRPr>
                    </a:p>
                  </a:txBody>
                  <a:tcPr marL="9525" marR="9525" marT="9525" marB="0" anchor="ctr"/>
                </a:tc>
              </a:tr>
              <a:tr h="256931">
                <a:tc>
                  <a:txBody>
                    <a:bodyPr/>
                    <a:lstStyle/>
                    <a:p>
                      <a:pPr algn="ctr" fontAlgn="ctr"/>
                      <a:r>
                        <a:rPr lang="en-US" sz="1100" u="none" strike="noStrike">
                          <a:effectLst/>
                        </a:rPr>
                        <a:t>CMP</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Road</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2521.6</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b="0" i="0" u="none" strike="noStrike" dirty="0" smtClean="0">
                          <a:solidFill>
                            <a:schemeClr val="dk1"/>
                          </a:solidFill>
                          <a:effectLst/>
                          <a:latin typeface="+mn-lt"/>
                        </a:rPr>
                        <a:t>887.4</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Pass</a:t>
                      </a:r>
                      <a:endParaRPr lang="en-US" sz="1100" b="0" i="0" u="none" strike="noStrike" dirty="0">
                        <a:solidFill>
                          <a:srgbClr val="000000"/>
                        </a:solidFill>
                        <a:effectLst/>
                        <a:latin typeface="Calibri" panose="020F0502020204030204" pitchFamily="34" charset="0"/>
                      </a:endParaRPr>
                    </a:p>
                  </a:txBody>
                  <a:tcPr marL="9525" marR="9525" marT="9525" marB="0" anchor="ctr"/>
                </a:tc>
              </a:tr>
              <a:tr h="256931">
                <a:tc>
                  <a:txBody>
                    <a:bodyPr/>
                    <a:lstStyle/>
                    <a:p>
                      <a:pPr algn="ctr" fontAlgn="ctr"/>
                      <a:r>
                        <a:rPr lang="en-US" sz="1100" u="none" strike="noStrike">
                          <a:effectLst/>
                        </a:rPr>
                        <a:t>CMP</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Road</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1193.57</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b="0" i="0" u="none" strike="noStrike" dirty="0" smtClean="0">
                          <a:solidFill>
                            <a:schemeClr val="dk1"/>
                          </a:solidFill>
                          <a:effectLst/>
                          <a:latin typeface="+mn-lt"/>
                        </a:rPr>
                        <a:t>887.4</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Pass</a:t>
                      </a:r>
                      <a:endParaRPr lang="en-US" sz="1100" b="0" i="0" u="none" strike="noStrike" dirty="0">
                        <a:solidFill>
                          <a:srgbClr val="000000"/>
                        </a:solidFill>
                        <a:effectLst/>
                        <a:latin typeface="Calibri" panose="020F0502020204030204" pitchFamily="34" charset="0"/>
                      </a:endParaRPr>
                    </a:p>
                  </a:txBody>
                  <a:tcPr marL="9525" marR="9525" marT="9525" marB="0" anchor="ctr"/>
                </a:tc>
              </a:tr>
              <a:tr h="256931">
                <a:tc>
                  <a:txBody>
                    <a:bodyPr/>
                    <a:lstStyle/>
                    <a:p>
                      <a:pPr algn="ctr" fontAlgn="ctr"/>
                      <a:r>
                        <a:rPr lang="en-US" sz="1100" u="none" strike="noStrike">
                          <a:solidFill>
                            <a:srgbClr val="FF0000"/>
                          </a:solidFill>
                          <a:effectLst/>
                        </a:rPr>
                        <a:t>CMP</a:t>
                      </a:r>
                      <a:endParaRPr lang="en-US" sz="1100" b="0" i="0" u="none" strike="noStrike">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solidFill>
                            <a:srgbClr val="FF0000"/>
                          </a:solidFill>
                          <a:effectLst/>
                        </a:rPr>
                        <a:t>6</a:t>
                      </a:r>
                      <a:endParaRPr lang="en-US" sz="1100" b="0" i="0" u="none" strike="noStrike">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solidFill>
                            <a:srgbClr val="FF0000"/>
                          </a:solidFill>
                          <a:effectLst/>
                        </a:rPr>
                        <a:t>FUTS</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solidFill>
                            <a:srgbClr val="FF0000"/>
                          </a:solidFill>
                          <a:effectLst/>
                        </a:rPr>
                        <a:t>31.58</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b="0" i="0" u="none" strike="noStrike" dirty="0" smtClean="0">
                          <a:solidFill>
                            <a:srgbClr val="FF0000"/>
                          </a:solidFill>
                          <a:effectLst/>
                          <a:latin typeface="+mn-lt"/>
                        </a:rPr>
                        <a:t>791.4</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solidFill>
                            <a:srgbClr val="FF0000"/>
                          </a:solidFill>
                          <a:effectLst/>
                        </a:rPr>
                        <a:t>Fail</a:t>
                      </a:r>
                      <a:endParaRPr lang="en-US" sz="1100" b="0" i="0" u="none" strike="noStrike" dirty="0">
                        <a:solidFill>
                          <a:srgbClr val="FF0000"/>
                        </a:solidFill>
                        <a:effectLst/>
                        <a:latin typeface="Calibri" panose="020F0502020204030204" pitchFamily="34" charset="0"/>
                      </a:endParaRPr>
                    </a:p>
                  </a:txBody>
                  <a:tcPr marL="9525" marR="9525" marT="9525" marB="0" anchor="ctr"/>
                </a:tc>
              </a:tr>
              <a:tr h="256931">
                <a:tc>
                  <a:txBody>
                    <a:bodyPr/>
                    <a:lstStyle/>
                    <a:p>
                      <a:pPr algn="ctr" fontAlgn="ctr"/>
                      <a:r>
                        <a:rPr lang="en-US" sz="1100" u="none" strike="noStrike" dirty="0">
                          <a:solidFill>
                            <a:srgbClr val="FF0000"/>
                          </a:solidFill>
                          <a:effectLst/>
                        </a:rPr>
                        <a:t>Box</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solidFill>
                            <a:srgbClr val="FF0000"/>
                          </a:solidFill>
                          <a:effectLst/>
                        </a:rPr>
                        <a:t>6</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solidFill>
                            <a:srgbClr val="FF0000"/>
                          </a:solidFill>
                          <a:effectLst/>
                        </a:rPr>
                        <a:t>Road</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solidFill>
                            <a:srgbClr val="FF0000"/>
                          </a:solidFill>
                          <a:effectLst/>
                        </a:rPr>
                        <a:t>879.63</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b="0" i="0" u="none" strike="noStrike" dirty="0" smtClean="0">
                          <a:solidFill>
                            <a:srgbClr val="FF0000"/>
                          </a:solidFill>
                          <a:effectLst/>
                          <a:latin typeface="+mn-lt"/>
                        </a:rPr>
                        <a:t>887.4</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b="0" i="0" u="none" strike="noStrike" dirty="0" smtClean="0">
                          <a:solidFill>
                            <a:srgbClr val="FF0000"/>
                          </a:solidFill>
                          <a:effectLst/>
                          <a:latin typeface="Calibri" panose="020F0502020204030204" pitchFamily="34" charset="0"/>
                        </a:rPr>
                        <a:t>Fail</a:t>
                      </a:r>
                      <a:endParaRPr lang="en-US" sz="1100" b="0" i="0" u="none" strike="noStrike" dirty="0">
                        <a:solidFill>
                          <a:srgbClr val="FF0000"/>
                        </a:solidFill>
                        <a:effectLst/>
                        <a:latin typeface="Calibri" panose="020F0502020204030204" pitchFamily="34" charset="0"/>
                      </a:endParaRPr>
                    </a:p>
                  </a:txBody>
                  <a:tcPr marL="9525" marR="9525" marT="9525" marB="0" anchor="ctr"/>
                </a:tc>
              </a:tr>
              <a:tr h="256931">
                <a:tc>
                  <a:txBody>
                    <a:bodyPr/>
                    <a:lstStyle/>
                    <a:p>
                      <a:pPr algn="ctr" fontAlgn="ctr"/>
                      <a:r>
                        <a:rPr lang="en-US" sz="1100" u="none" strike="noStrike">
                          <a:effectLst/>
                        </a:rPr>
                        <a:t>Box</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Road</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1198.77</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b="0" i="0" u="none" strike="noStrike" dirty="0" smtClean="0">
                          <a:solidFill>
                            <a:schemeClr val="dk1"/>
                          </a:solidFill>
                          <a:effectLst/>
                          <a:latin typeface="+mn-lt"/>
                        </a:rPr>
                        <a:t>905.4</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Pass</a:t>
                      </a:r>
                      <a:endParaRPr lang="en-US" sz="1100" b="0" i="0" u="none" strike="noStrike" dirty="0">
                        <a:solidFill>
                          <a:srgbClr val="000000"/>
                        </a:solidFill>
                        <a:effectLst/>
                        <a:latin typeface="Calibri" panose="020F0502020204030204" pitchFamily="34" charset="0"/>
                      </a:endParaRPr>
                    </a:p>
                  </a:txBody>
                  <a:tcPr marL="9525" marR="9525" marT="9525" marB="0" anchor="ctr"/>
                </a:tc>
              </a:tr>
              <a:tr h="256931">
                <a:tc>
                  <a:txBody>
                    <a:bodyPr/>
                    <a:lstStyle/>
                    <a:p>
                      <a:pPr algn="ctr" fontAlgn="ctr"/>
                      <a:r>
                        <a:rPr lang="en-US" sz="1100" u="none" strike="noStrike">
                          <a:solidFill>
                            <a:srgbClr val="FF0000"/>
                          </a:solidFill>
                          <a:effectLst/>
                        </a:rPr>
                        <a:t>CMP</a:t>
                      </a:r>
                      <a:endParaRPr lang="en-US" sz="1100" b="0" i="0" u="none" strike="noStrike">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solidFill>
                            <a:srgbClr val="FF0000"/>
                          </a:solidFill>
                          <a:effectLst/>
                        </a:rPr>
                        <a:t>8</a:t>
                      </a:r>
                      <a:endParaRPr lang="en-US" sz="1100" b="0" i="0" u="none" strike="noStrike">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solidFill>
                            <a:srgbClr val="FF0000"/>
                          </a:solidFill>
                          <a:effectLst/>
                        </a:rPr>
                        <a:t>FUTS</a:t>
                      </a:r>
                      <a:endParaRPr lang="en-US" sz="1100" b="0" i="0" u="none" strike="noStrike">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solidFill>
                            <a:srgbClr val="FF0000"/>
                          </a:solidFill>
                          <a:effectLst/>
                        </a:rPr>
                        <a:t>5.68</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b="0" i="0" u="none" strike="noStrike" dirty="0" smtClean="0">
                          <a:solidFill>
                            <a:srgbClr val="FF0000"/>
                          </a:solidFill>
                          <a:effectLst/>
                          <a:latin typeface="+mn-lt"/>
                        </a:rPr>
                        <a:t>848.3</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solidFill>
                            <a:srgbClr val="FF0000"/>
                          </a:solidFill>
                          <a:effectLst/>
                        </a:rPr>
                        <a:t>Fail</a:t>
                      </a:r>
                      <a:endParaRPr lang="en-US" sz="1100" b="0" i="0" u="none" strike="noStrike" dirty="0">
                        <a:solidFill>
                          <a:srgbClr val="FF0000"/>
                        </a:solidFill>
                        <a:effectLst/>
                        <a:latin typeface="Calibri" panose="020F0502020204030204" pitchFamily="34" charset="0"/>
                      </a:endParaRPr>
                    </a:p>
                  </a:txBody>
                  <a:tcPr marL="9525" marR="9525" marT="9525" marB="0" anchor="ctr"/>
                </a:tc>
              </a:tr>
              <a:tr h="256931">
                <a:tc>
                  <a:txBody>
                    <a:bodyPr/>
                    <a:lstStyle/>
                    <a:p>
                      <a:pPr algn="ctr" fontAlgn="ctr"/>
                      <a:r>
                        <a:rPr lang="en-US" sz="1100" u="none" strike="noStrike">
                          <a:solidFill>
                            <a:srgbClr val="FF0000"/>
                          </a:solidFill>
                          <a:effectLst/>
                        </a:rPr>
                        <a:t>CMP</a:t>
                      </a:r>
                      <a:endParaRPr lang="en-US" sz="1100" b="0" i="0" u="none" strike="noStrike">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solidFill>
                            <a:srgbClr val="FF0000"/>
                          </a:solidFill>
                          <a:effectLst/>
                        </a:rPr>
                        <a:t>8</a:t>
                      </a:r>
                      <a:endParaRPr lang="en-US" sz="1100" b="0" i="0" u="none" strike="noStrike">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solidFill>
                            <a:srgbClr val="FF0000"/>
                          </a:solidFill>
                          <a:effectLst/>
                        </a:rPr>
                        <a:t>FUTS</a:t>
                      </a:r>
                      <a:endParaRPr lang="en-US" sz="1100" b="0" i="0" u="none" strike="noStrike">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solidFill>
                            <a:srgbClr val="FF0000"/>
                          </a:solidFill>
                          <a:effectLst/>
                        </a:rPr>
                        <a:t>43.76</a:t>
                      </a:r>
                      <a:endParaRPr lang="en-US" sz="1100" b="0" i="0" u="none" strike="noStrike">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b="0" i="0" u="none" strike="noStrike" dirty="0" smtClean="0">
                          <a:solidFill>
                            <a:srgbClr val="FF0000"/>
                          </a:solidFill>
                          <a:effectLst/>
                          <a:latin typeface="+mn-lt"/>
                        </a:rPr>
                        <a:t>848.3</a:t>
                      </a:r>
                      <a:endParaRPr lang="en-US" sz="1100" b="0" i="0" u="none" strike="noStrike" dirty="0">
                        <a:solidFill>
                          <a:srgbClr val="FF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solidFill>
                            <a:srgbClr val="FF0000"/>
                          </a:solidFill>
                          <a:effectLst/>
                        </a:rPr>
                        <a:t>Fail</a:t>
                      </a:r>
                      <a:endParaRPr lang="en-US" sz="1100" b="0" i="0" u="none" strike="noStrike" dirty="0">
                        <a:solidFill>
                          <a:srgbClr val="FF0000"/>
                        </a:solidFill>
                        <a:effectLst/>
                        <a:latin typeface="Calibri" panose="020F0502020204030204" pitchFamily="34" charset="0"/>
                      </a:endParaRPr>
                    </a:p>
                  </a:txBody>
                  <a:tcPr marL="9525" marR="9525" marT="9525" marB="0" anchor="ctr"/>
                </a:tc>
              </a:tr>
              <a:tr h="256931">
                <a:tc>
                  <a:txBody>
                    <a:bodyPr/>
                    <a:lstStyle/>
                    <a:p>
                      <a:pPr algn="ctr" fontAlgn="ctr"/>
                      <a:r>
                        <a:rPr lang="en-US" sz="1100" u="none" strike="noStrike">
                          <a:effectLst/>
                        </a:rPr>
                        <a:t>Box</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Road</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1513.44</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b="0" i="0" u="none" strike="noStrike" dirty="0" smtClean="0">
                          <a:solidFill>
                            <a:schemeClr val="dk1"/>
                          </a:solidFill>
                          <a:effectLst/>
                          <a:latin typeface="+mn-lt"/>
                        </a:rPr>
                        <a:t>951.3</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Pass</a:t>
                      </a:r>
                      <a:endParaRPr lang="en-US" sz="11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sp>
        <p:nvSpPr>
          <p:cNvPr id="5" name="TextBox 4"/>
          <p:cNvSpPr txBox="1"/>
          <p:nvPr/>
        </p:nvSpPr>
        <p:spPr>
          <a:xfrm>
            <a:off x="10373032" y="6223820"/>
            <a:ext cx="1425677" cy="369332"/>
          </a:xfrm>
          <a:prstGeom prst="rect">
            <a:avLst/>
          </a:prstGeom>
          <a:noFill/>
        </p:spPr>
        <p:txBody>
          <a:bodyPr wrap="square" rtlCol="0">
            <a:spAutoFit/>
          </a:bodyPr>
          <a:lstStyle/>
          <a:p>
            <a:r>
              <a:rPr lang="en-US" dirty="0" smtClean="0"/>
              <a:t>King</a:t>
            </a:r>
            <a:endParaRPr lang="en-US" dirty="0"/>
          </a:p>
        </p:txBody>
      </p:sp>
    </p:spTree>
    <p:extLst>
      <p:ext uri="{BB962C8B-B14F-4D97-AF65-F5344CB8AC3E}">
        <p14:creationId xmlns:p14="http://schemas.microsoft.com/office/powerpoint/2010/main" val="182220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of Engineering Services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D2D23547-4938-4432-86B9-D813D8F966D1}" type="slidenum">
              <a:rPr lang="en-US" smtClean="0"/>
              <a:t>16</a:t>
            </a:fld>
            <a:endParaRPr lang="en-US"/>
          </a:p>
        </p:txBody>
      </p:sp>
      <p:sp>
        <p:nvSpPr>
          <p:cNvPr id="6" name="TextBox 5"/>
          <p:cNvSpPr txBox="1"/>
          <p:nvPr/>
        </p:nvSpPr>
        <p:spPr>
          <a:xfrm>
            <a:off x="6782936" y="5172502"/>
            <a:ext cx="3084395" cy="461665"/>
          </a:xfrm>
          <a:prstGeom prst="rect">
            <a:avLst/>
          </a:prstGeom>
          <a:noFill/>
        </p:spPr>
        <p:txBody>
          <a:bodyPr wrap="square" rtlCol="0">
            <a:spAutoFit/>
          </a:bodyPr>
          <a:lstStyle/>
          <a:p>
            <a:r>
              <a:rPr lang="en-US" sz="2400" dirty="0" smtClean="0"/>
              <a:t>Total Cost: $40,990</a:t>
            </a:r>
            <a:endParaRPr lang="en-US" sz="2400" dirty="0"/>
          </a:p>
        </p:txBody>
      </p:sp>
      <p:sp>
        <p:nvSpPr>
          <p:cNvPr id="7" name="TextBox 6"/>
          <p:cNvSpPr txBox="1"/>
          <p:nvPr/>
        </p:nvSpPr>
        <p:spPr>
          <a:xfrm>
            <a:off x="2608997" y="5145206"/>
            <a:ext cx="3084395" cy="461665"/>
          </a:xfrm>
          <a:prstGeom prst="rect">
            <a:avLst/>
          </a:prstGeom>
          <a:noFill/>
        </p:spPr>
        <p:txBody>
          <a:bodyPr wrap="square" rtlCol="0">
            <a:spAutoFit/>
          </a:bodyPr>
          <a:lstStyle/>
          <a:p>
            <a:r>
              <a:rPr lang="en-US" sz="2400" dirty="0" smtClean="0"/>
              <a:t>Total Hours: 653 </a:t>
            </a:r>
            <a:endParaRPr lang="en-US" sz="2400" dirty="0"/>
          </a:p>
        </p:txBody>
      </p:sp>
      <p:sp>
        <p:nvSpPr>
          <p:cNvPr id="3" name="TextBox 2"/>
          <p:cNvSpPr txBox="1"/>
          <p:nvPr/>
        </p:nvSpPr>
        <p:spPr>
          <a:xfrm>
            <a:off x="9979742" y="6204155"/>
            <a:ext cx="1708322" cy="383458"/>
          </a:xfrm>
          <a:prstGeom prst="rect">
            <a:avLst/>
          </a:prstGeom>
          <a:noFill/>
        </p:spPr>
        <p:txBody>
          <a:bodyPr wrap="square" rtlCol="0">
            <a:spAutoFit/>
          </a:bodyPr>
          <a:lstStyle/>
          <a:p>
            <a:r>
              <a:rPr lang="en-US" dirty="0" smtClean="0"/>
              <a:t>Swenson</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4164819417"/>
              </p:ext>
            </p:extLst>
          </p:nvPr>
        </p:nvGraphicFramePr>
        <p:xfrm>
          <a:off x="816864" y="1868129"/>
          <a:ext cx="8674100" cy="2795459"/>
        </p:xfrm>
        <a:graphic>
          <a:graphicData uri="http://schemas.openxmlformats.org/drawingml/2006/table">
            <a:tbl>
              <a:tblPr firstRow="1" bandRow="1">
                <a:tableStyleId>{21E4AEA4-8DFA-4A89-87EB-49C32662AFE0}</a:tableStyleId>
              </a:tblPr>
              <a:tblGrid>
                <a:gridCol w="2374900"/>
                <a:gridCol w="2260600"/>
                <a:gridCol w="2717800"/>
                <a:gridCol w="1320800"/>
              </a:tblGrid>
              <a:tr h="661859">
                <a:tc>
                  <a:txBody>
                    <a:bodyPr/>
                    <a:lstStyle/>
                    <a:p>
                      <a:pPr marL="0" algn="l" rtl="0" eaLnBrk="1" fontAlgn="ctr" latinLnBrk="0" hangingPunct="1"/>
                      <a:r>
                        <a:rPr lang="en-US" sz="1800" u="none" strike="noStrike" dirty="0">
                          <a:effectLst/>
                        </a:rPr>
                        <a:t>Position</a:t>
                      </a:r>
                      <a:endParaRPr kumimoji="0" lang="en-US" sz="1800" b="1" i="0" u="none" strike="noStrike" kern="1200" dirty="0">
                        <a:solidFill>
                          <a:srgbClr val="FFFFFF"/>
                        </a:solidFill>
                        <a:effectLst/>
                        <a:latin typeface="Trebuchet MS" panose="020B0603020202020204" pitchFamily="34" charset="0"/>
                        <a:ea typeface="+mn-ea"/>
                        <a:cs typeface="+mn-cs"/>
                      </a:endParaRPr>
                    </a:p>
                  </a:txBody>
                  <a:tcPr marL="9525" marR="9525" marT="9525" marB="0" anchor="ctr"/>
                </a:tc>
                <a:tc>
                  <a:txBody>
                    <a:bodyPr/>
                    <a:lstStyle/>
                    <a:p>
                      <a:pPr algn="l" rtl="0" fontAlgn="ctr"/>
                      <a:r>
                        <a:rPr lang="en-US" sz="1800" u="none" strike="noStrike" dirty="0">
                          <a:effectLst/>
                        </a:rPr>
                        <a:t>Hourly Billing  Rate</a:t>
                      </a:r>
                      <a:endParaRPr lang="en-US" sz="1800" b="1" i="0" u="none" strike="noStrike" dirty="0">
                        <a:solidFill>
                          <a:srgbClr val="FFFFFF"/>
                        </a:solidFill>
                        <a:effectLst/>
                        <a:latin typeface="Trebuchet MS" panose="020B0603020202020204" pitchFamily="34" charset="0"/>
                      </a:endParaRPr>
                    </a:p>
                  </a:txBody>
                  <a:tcPr marL="9525" marR="9525" marT="9525" marB="0" anchor="ctr"/>
                </a:tc>
                <a:tc>
                  <a:txBody>
                    <a:bodyPr/>
                    <a:lstStyle/>
                    <a:p>
                      <a:pPr algn="l" rtl="0" fontAlgn="ctr"/>
                      <a:r>
                        <a:rPr lang="en-US" sz="1800" u="none" strike="noStrike" dirty="0">
                          <a:effectLst/>
                        </a:rPr>
                        <a:t>Total Number of Hours</a:t>
                      </a:r>
                      <a:endParaRPr lang="en-US" sz="1800" b="1" i="0" u="none" strike="noStrike" dirty="0">
                        <a:solidFill>
                          <a:srgbClr val="FFFFFF"/>
                        </a:solidFill>
                        <a:effectLst/>
                        <a:latin typeface="Trebuchet MS" panose="020B0603020202020204" pitchFamily="34" charset="0"/>
                      </a:endParaRPr>
                    </a:p>
                  </a:txBody>
                  <a:tcPr marL="9525" marR="9525" marT="9525" marB="0" anchor="ctr"/>
                </a:tc>
                <a:tc>
                  <a:txBody>
                    <a:bodyPr/>
                    <a:lstStyle/>
                    <a:p>
                      <a:pPr algn="l" rtl="0" fontAlgn="ctr"/>
                      <a:r>
                        <a:rPr lang="en-US" sz="1800" u="none" strike="noStrike">
                          <a:effectLst/>
                        </a:rPr>
                        <a:t>Cost</a:t>
                      </a:r>
                      <a:endParaRPr lang="en-US" sz="1800" b="1" i="0" u="none" strike="noStrike">
                        <a:solidFill>
                          <a:srgbClr val="FFFFFF"/>
                        </a:solidFill>
                        <a:effectLst/>
                        <a:latin typeface="Trebuchet MS" panose="020B0603020202020204" pitchFamily="34" charset="0"/>
                      </a:endParaRPr>
                    </a:p>
                  </a:txBody>
                  <a:tcPr marL="9525" marR="9525" marT="9525" marB="0" anchor="ctr"/>
                </a:tc>
              </a:tr>
              <a:tr h="457200">
                <a:tc>
                  <a:txBody>
                    <a:bodyPr/>
                    <a:lstStyle/>
                    <a:p>
                      <a:pPr algn="l" rtl="0" fontAlgn="ctr"/>
                      <a:r>
                        <a:rPr lang="en-US" sz="1800" u="none" strike="noStrike" dirty="0">
                          <a:effectLst/>
                        </a:rPr>
                        <a:t>Project Manager</a:t>
                      </a:r>
                      <a:endParaRPr lang="en-US" sz="1800" b="0" i="0" u="none" strike="noStrike" dirty="0">
                        <a:solidFill>
                          <a:srgbClr val="000000"/>
                        </a:solidFill>
                        <a:effectLst/>
                        <a:latin typeface="Trebuchet MS" panose="020B0603020202020204" pitchFamily="34" charset="0"/>
                      </a:endParaRPr>
                    </a:p>
                  </a:txBody>
                  <a:tcPr marL="9525" marR="9525" marT="9525" marB="0" anchor="ctr"/>
                </a:tc>
                <a:tc>
                  <a:txBody>
                    <a:bodyPr/>
                    <a:lstStyle/>
                    <a:p>
                      <a:pPr algn="l" rtl="0" fontAlgn="ctr"/>
                      <a:r>
                        <a:rPr lang="en-US" sz="1800" u="none" strike="noStrike" dirty="0">
                          <a:effectLst/>
                        </a:rPr>
                        <a:t>$83 </a:t>
                      </a:r>
                      <a:endParaRPr lang="en-US" sz="1800" b="0" i="0" u="none" strike="noStrike" dirty="0">
                        <a:solidFill>
                          <a:srgbClr val="000000"/>
                        </a:solidFill>
                        <a:effectLst/>
                        <a:latin typeface="Trebuchet MS" panose="020B0603020202020204" pitchFamily="34" charset="0"/>
                      </a:endParaRPr>
                    </a:p>
                  </a:txBody>
                  <a:tcPr marL="9525" marR="9525" marT="9525" marB="0" anchor="ctr"/>
                </a:tc>
                <a:tc>
                  <a:txBody>
                    <a:bodyPr/>
                    <a:lstStyle/>
                    <a:p>
                      <a:pPr algn="l" rtl="0" fontAlgn="ctr"/>
                      <a:r>
                        <a:rPr lang="en-US" sz="1800" u="none" strike="noStrike" dirty="0">
                          <a:effectLst/>
                        </a:rPr>
                        <a:t>176</a:t>
                      </a:r>
                      <a:endParaRPr lang="en-US" sz="1800" b="0" i="0" u="none" strike="noStrike" dirty="0">
                        <a:solidFill>
                          <a:srgbClr val="000000"/>
                        </a:solidFill>
                        <a:effectLst/>
                        <a:latin typeface="Trebuchet MS" panose="020B0603020202020204" pitchFamily="34" charset="0"/>
                      </a:endParaRPr>
                    </a:p>
                  </a:txBody>
                  <a:tcPr marL="9525" marR="9525" marT="9525" marB="0" anchor="ctr"/>
                </a:tc>
                <a:tc>
                  <a:txBody>
                    <a:bodyPr/>
                    <a:lstStyle/>
                    <a:p>
                      <a:pPr algn="l" rtl="0" fontAlgn="t"/>
                      <a:r>
                        <a:rPr lang="en-US" sz="1800" u="none" strike="noStrike">
                          <a:effectLst/>
                        </a:rPr>
                        <a:t>$14,547 </a:t>
                      </a:r>
                      <a:endParaRPr lang="en-US" sz="1800" b="0" i="0" u="none" strike="noStrike">
                        <a:solidFill>
                          <a:srgbClr val="000000"/>
                        </a:solidFill>
                        <a:effectLst/>
                        <a:latin typeface="Arial" panose="020B0604020202020204" pitchFamily="34" charset="0"/>
                      </a:endParaRPr>
                    </a:p>
                  </a:txBody>
                  <a:tcPr marL="9525" marR="9525" marT="9525" marB="0"/>
                </a:tc>
              </a:tr>
              <a:tr h="609600">
                <a:tc>
                  <a:txBody>
                    <a:bodyPr/>
                    <a:lstStyle/>
                    <a:p>
                      <a:pPr algn="l" rtl="0" fontAlgn="ctr"/>
                      <a:r>
                        <a:rPr lang="en-US" sz="1800" u="none" strike="noStrike" dirty="0">
                          <a:effectLst/>
                        </a:rPr>
                        <a:t>Project Engineer: Hydrologist</a:t>
                      </a:r>
                      <a:endParaRPr lang="en-US" sz="1800" b="0" i="0" u="none" strike="noStrike" dirty="0">
                        <a:solidFill>
                          <a:srgbClr val="000000"/>
                        </a:solidFill>
                        <a:effectLst/>
                        <a:latin typeface="Trebuchet MS" panose="020B0603020202020204" pitchFamily="34" charset="0"/>
                      </a:endParaRPr>
                    </a:p>
                  </a:txBody>
                  <a:tcPr marL="9525" marR="9525" marT="9525" marB="0" anchor="ctr"/>
                </a:tc>
                <a:tc>
                  <a:txBody>
                    <a:bodyPr/>
                    <a:lstStyle/>
                    <a:p>
                      <a:pPr algn="l" rtl="0" fontAlgn="ctr"/>
                      <a:r>
                        <a:rPr lang="en-US" sz="1800" u="none" strike="noStrike" dirty="0">
                          <a:effectLst/>
                        </a:rPr>
                        <a:t>$68 </a:t>
                      </a:r>
                      <a:endParaRPr lang="en-US" sz="1800" b="0" i="0" u="none" strike="noStrike" dirty="0">
                        <a:solidFill>
                          <a:srgbClr val="000000"/>
                        </a:solidFill>
                        <a:effectLst/>
                        <a:latin typeface="Trebuchet MS" panose="020B0603020202020204" pitchFamily="34" charset="0"/>
                      </a:endParaRPr>
                    </a:p>
                  </a:txBody>
                  <a:tcPr marL="9525" marR="9525" marT="9525" marB="0" anchor="ctr"/>
                </a:tc>
                <a:tc>
                  <a:txBody>
                    <a:bodyPr/>
                    <a:lstStyle/>
                    <a:p>
                      <a:pPr algn="l" rtl="0" fontAlgn="ctr"/>
                      <a:r>
                        <a:rPr lang="en-US" sz="1800" u="none" strike="noStrike" dirty="0">
                          <a:effectLst/>
                        </a:rPr>
                        <a:t>172</a:t>
                      </a:r>
                      <a:endParaRPr lang="en-US" sz="1800" b="0" i="0" u="none" strike="noStrike" dirty="0">
                        <a:solidFill>
                          <a:srgbClr val="000000"/>
                        </a:solidFill>
                        <a:effectLst/>
                        <a:latin typeface="Trebuchet MS" panose="020B0603020202020204" pitchFamily="34" charset="0"/>
                      </a:endParaRPr>
                    </a:p>
                  </a:txBody>
                  <a:tcPr marL="9525" marR="9525" marT="9525" marB="0" anchor="ctr"/>
                </a:tc>
                <a:tc>
                  <a:txBody>
                    <a:bodyPr/>
                    <a:lstStyle/>
                    <a:p>
                      <a:pPr algn="l" rtl="0" fontAlgn="t"/>
                      <a:r>
                        <a:rPr lang="en-US" sz="1800" u="none" strike="noStrike" dirty="0">
                          <a:effectLst/>
                        </a:rPr>
                        <a:t>$11,638 </a:t>
                      </a:r>
                      <a:endParaRPr lang="en-US" sz="1800" b="0" i="0" u="none" strike="noStrike" dirty="0">
                        <a:solidFill>
                          <a:srgbClr val="000000"/>
                        </a:solidFill>
                        <a:effectLst/>
                        <a:latin typeface="Arial" panose="020B0604020202020204" pitchFamily="34" charset="0"/>
                      </a:endParaRPr>
                    </a:p>
                  </a:txBody>
                  <a:tcPr marL="9525" marR="9525" marT="9525" marB="0"/>
                </a:tc>
              </a:tr>
              <a:tr h="457200">
                <a:tc>
                  <a:txBody>
                    <a:bodyPr/>
                    <a:lstStyle/>
                    <a:p>
                      <a:pPr algn="l" rtl="0" fontAlgn="ctr"/>
                      <a:r>
                        <a:rPr lang="en-US" sz="1800" u="none" strike="noStrike">
                          <a:effectLst/>
                        </a:rPr>
                        <a:t>Engineer in Training</a:t>
                      </a:r>
                      <a:endParaRPr lang="en-US" sz="1800" b="0" i="0" u="none" strike="noStrike">
                        <a:solidFill>
                          <a:srgbClr val="000000"/>
                        </a:solidFill>
                        <a:effectLst/>
                        <a:latin typeface="Trebuchet MS" panose="020B0603020202020204" pitchFamily="34" charset="0"/>
                      </a:endParaRPr>
                    </a:p>
                  </a:txBody>
                  <a:tcPr marL="9525" marR="9525" marT="9525" marB="0" anchor="ctr"/>
                </a:tc>
                <a:tc>
                  <a:txBody>
                    <a:bodyPr/>
                    <a:lstStyle/>
                    <a:p>
                      <a:pPr algn="l" rtl="0" fontAlgn="ctr"/>
                      <a:r>
                        <a:rPr lang="en-US" sz="1800" u="none" strike="noStrike" dirty="0">
                          <a:effectLst/>
                        </a:rPr>
                        <a:t>$53 </a:t>
                      </a:r>
                      <a:endParaRPr lang="en-US" sz="1800" b="0" i="0" u="none" strike="noStrike" dirty="0">
                        <a:solidFill>
                          <a:srgbClr val="000000"/>
                        </a:solidFill>
                        <a:effectLst/>
                        <a:latin typeface="Trebuchet MS" panose="020B0603020202020204" pitchFamily="34" charset="0"/>
                      </a:endParaRPr>
                    </a:p>
                  </a:txBody>
                  <a:tcPr marL="9525" marR="9525" marT="9525" marB="0" anchor="ctr"/>
                </a:tc>
                <a:tc>
                  <a:txBody>
                    <a:bodyPr/>
                    <a:lstStyle/>
                    <a:p>
                      <a:pPr algn="l" rtl="0" fontAlgn="ctr"/>
                      <a:r>
                        <a:rPr lang="en-US" sz="1800" u="none" strike="noStrike" dirty="0">
                          <a:effectLst/>
                        </a:rPr>
                        <a:t>142</a:t>
                      </a:r>
                      <a:endParaRPr lang="en-US" sz="1800" b="0" i="0" u="none" strike="noStrike" dirty="0">
                        <a:solidFill>
                          <a:srgbClr val="000000"/>
                        </a:solidFill>
                        <a:effectLst/>
                        <a:latin typeface="Trebuchet MS" panose="020B0603020202020204" pitchFamily="34" charset="0"/>
                      </a:endParaRPr>
                    </a:p>
                  </a:txBody>
                  <a:tcPr marL="9525" marR="9525" marT="9525" marB="0" anchor="ctr"/>
                </a:tc>
                <a:tc>
                  <a:txBody>
                    <a:bodyPr/>
                    <a:lstStyle/>
                    <a:p>
                      <a:pPr algn="l" rtl="0" fontAlgn="t"/>
                      <a:r>
                        <a:rPr lang="en-US" sz="1800" u="none" strike="noStrike" dirty="0">
                          <a:effectLst/>
                        </a:rPr>
                        <a:t>$7,456 </a:t>
                      </a:r>
                      <a:endParaRPr lang="en-US" sz="1800" b="0" i="0" u="none" strike="noStrike" dirty="0">
                        <a:solidFill>
                          <a:srgbClr val="000000"/>
                        </a:solidFill>
                        <a:effectLst/>
                        <a:latin typeface="Arial" panose="020B0604020202020204" pitchFamily="34" charset="0"/>
                      </a:endParaRPr>
                    </a:p>
                  </a:txBody>
                  <a:tcPr marL="9525" marR="9525" marT="9525" marB="0"/>
                </a:tc>
              </a:tr>
              <a:tr h="609600">
                <a:tc>
                  <a:txBody>
                    <a:bodyPr/>
                    <a:lstStyle/>
                    <a:p>
                      <a:pPr algn="l" rtl="0" fontAlgn="ctr"/>
                      <a:r>
                        <a:rPr lang="en-US" sz="1800" u="none" strike="noStrike">
                          <a:effectLst/>
                        </a:rPr>
                        <a:t>Engineering Technician: Surveyor</a:t>
                      </a:r>
                      <a:endParaRPr lang="en-US" sz="1800" b="0" i="0" u="none" strike="noStrike">
                        <a:solidFill>
                          <a:srgbClr val="000000"/>
                        </a:solidFill>
                        <a:effectLst/>
                        <a:latin typeface="Trebuchet MS" panose="020B0603020202020204" pitchFamily="34" charset="0"/>
                      </a:endParaRPr>
                    </a:p>
                  </a:txBody>
                  <a:tcPr marL="9525" marR="9525" marT="9525" marB="0" anchor="ctr"/>
                </a:tc>
                <a:tc>
                  <a:txBody>
                    <a:bodyPr/>
                    <a:lstStyle/>
                    <a:p>
                      <a:pPr algn="l" rtl="0" fontAlgn="ctr"/>
                      <a:r>
                        <a:rPr lang="en-US" sz="1800" u="none" strike="noStrike" dirty="0">
                          <a:effectLst/>
                        </a:rPr>
                        <a:t>$48 </a:t>
                      </a:r>
                      <a:endParaRPr lang="en-US" sz="1800" b="0" i="0" u="none" strike="noStrike" dirty="0">
                        <a:solidFill>
                          <a:srgbClr val="000000"/>
                        </a:solidFill>
                        <a:effectLst/>
                        <a:latin typeface="Trebuchet MS" panose="020B0603020202020204" pitchFamily="34" charset="0"/>
                      </a:endParaRPr>
                    </a:p>
                  </a:txBody>
                  <a:tcPr marL="9525" marR="9525" marT="9525" marB="0" anchor="ctr"/>
                </a:tc>
                <a:tc>
                  <a:txBody>
                    <a:bodyPr/>
                    <a:lstStyle/>
                    <a:p>
                      <a:pPr algn="l" rtl="0" fontAlgn="ctr"/>
                      <a:r>
                        <a:rPr lang="en-US" sz="1800" u="none" strike="noStrike" dirty="0">
                          <a:effectLst/>
                        </a:rPr>
                        <a:t>157</a:t>
                      </a:r>
                      <a:endParaRPr lang="en-US" sz="1800" b="0" i="0" u="none" strike="noStrike" dirty="0">
                        <a:solidFill>
                          <a:srgbClr val="000000"/>
                        </a:solidFill>
                        <a:effectLst/>
                        <a:latin typeface="Trebuchet MS" panose="020B0603020202020204" pitchFamily="34" charset="0"/>
                      </a:endParaRPr>
                    </a:p>
                  </a:txBody>
                  <a:tcPr marL="9525" marR="9525" marT="9525" marB="0" anchor="ctr"/>
                </a:tc>
                <a:tc>
                  <a:txBody>
                    <a:bodyPr/>
                    <a:lstStyle/>
                    <a:p>
                      <a:pPr algn="l" rtl="0" fontAlgn="t"/>
                      <a:r>
                        <a:rPr lang="en-US" sz="1800" u="none" strike="noStrike" dirty="0">
                          <a:effectLst/>
                        </a:rPr>
                        <a:t>$7,488 </a:t>
                      </a:r>
                      <a:endParaRPr lang="en-US" sz="1800" b="0" i="0" u="none" strike="noStrike" dirty="0">
                        <a:solidFill>
                          <a:srgbClr val="000000"/>
                        </a:solidFill>
                        <a:effectLst/>
                        <a:latin typeface="Arial" panose="020B0604020202020204" pitchFamily="34" charset="0"/>
                      </a:endParaRPr>
                    </a:p>
                  </a:txBody>
                  <a:tcPr marL="9525" marR="9525" marT="9525" marB="0"/>
                </a:tc>
              </a:tr>
            </a:tbl>
          </a:graphicData>
        </a:graphic>
      </p:graphicFrame>
    </p:spTree>
    <p:extLst>
      <p:ext uri="{BB962C8B-B14F-4D97-AF65-F5344CB8AC3E}">
        <p14:creationId xmlns:p14="http://schemas.microsoft.com/office/powerpoint/2010/main" val="38376594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Broader Impacts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D2D23547-4938-4432-86B9-D813D8F966D1}" type="slidenum">
              <a:rPr lang="en-US" smtClean="0"/>
              <a:t>17</a:t>
            </a:fld>
            <a:endParaRPr lang="en-US"/>
          </a:p>
        </p:txBody>
      </p:sp>
      <p:sp>
        <p:nvSpPr>
          <p:cNvPr id="4" name="Content Placeholder 3"/>
          <p:cNvSpPr>
            <a:spLocks noGrp="1"/>
          </p:cNvSpPr>
          <p:nvPr>
            <p:ph sz="quarter" idx="1"/>
          </p:nvPr>
        </p:nvSpPr>
        <p:spPr>
          <a:xfrm>
            <a:off x="816864" y="1600200"/>
            <a:ext cx="4915342" cy="4495800"/>
          </a:xfrm>
        </p:spPr>
        <p:txBody>
          <a:bodyPr/>
          <a:lstStyle/>
          <a:p>
            <a:r>
              <a:rPr lang="en-US" dirty="0" smtClean="0"/>
              <a:t>Increased importance placed on restoring wash</a:t>
            </a:r>
          </a:p>
          <a:p>
            <a:r>
              <a:rPr lang="en-US" dirty="0" smtClean="0"/>
              <a:t>Identified health concerns </a:t>
            </a:r>
          </a:p>
          <a:p>
            <a:r>
              <a:rPr lang="en-US" dirty="0" smtClean="0"/>
              <a:t>Building block for future projects involving wash</a:t>
            </a:r>
            <a:endParaRPr lang="en-US" dirty="0"/>
          </a:p>
        </p:txBody>
      </p:sp>
      <p:sp>
        <p:nvSpPr>
          <p:cNvPr id="5" name="TextBox 4"/>
          <p:cNvSpPr txBox="1"/>
          <p:nvPr/>
        </p:nvSpPr>
        <p:spPr>
          <a:xfrm>
            <a:off x="9849933" y="6223519"/>
            <a:ext cx="1838131" cy="369332"/>
          </a:xfrm>
          <a:prstGeom prst="rect">
            <a:avLst/>
          </a:prstGeom>
          <a:noFill/>
        </p:spPr>
        <p:txBody>
          <a:bodyPr wrap="square" rtlCol="0">
            <a:spAutoFit/>
          </a:bodyPr>
          <a:lstStyle/>
          <a:p>
            <a:r>
              <a:rPr lang="en-US" dirty="0" smtClean="0"/>
              <a:t>Swenson</a:t>
            </a:r>
            <a:endParaRPr lang="en-US" dirty="0"/>
          </a:p>
        </p:txBody>
      </p:sp>
      <p:pic>
        <p:nvPicPr>
          <p:cNvPr id="6" name="Picture 5"/>
          <p:cNvPicPr>
            <a:picLocks noChangeAspect="1"/>
          </p:cNvPicPr>
          <p:nvPr/>
        </p:nvPicPr>
        <p:blipFill>
          <a:blip r:embed="rId2"/>
          <a:stretch>
            <a:fillRect/>
          </a:stretch>
        </p:blipFill>
        <p:spPr>
          <a:xfrm>
            <a:off x="5732206" y="1538238"/>
            <a:ext cx="6183618" cy="4619724"/>
          </a:xfrm>
          <a:prstGeom prst="rect">
            <a:avLst/>
          </a:prstGeom>
        </p:spPr>
      </p:pic>
    </p:spTree>
    <p:extLst>
      <p:ext uri="{BB962C8B-B14F-4D97-AF65-F5344CB8AC3E}">
        <p14:creationId xmlns:p14="http://schemas.microsoft.com/office/powerpoint/2010/main" val="4987287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 and References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D2D23547-4938-4432-86B9-D813D8F966D1}" type="slidenum">
              <a:rPr lang="en-US" smtClean="0"/>
              <a:t>18</a:t>
            </a:fld>
            <a:endParaRPr lang="en-US"/>
          </a:p>
        </p:txBody>
      </p:sp>
      <p:sp>
        <p:nvSpPr>
          <p:cNvPr id="4" name="Content Placeholder 3"/>
          <p:cNvSpPr>
            <a:spLocks noGrp="1"/>
          </p:cNvSpPr>
          <p:nvPr>
            <p:ph sz="quarter" idx="1"/>
          </p:nvPr>
        </p:nvSpPr>
        <p:spPr/>
        <p:txBody>
          <a:bodyPr>
            <a:normAutofit fontScale="70000" lnSpcReduction="20000"/>
          </a:bodyPr>
          <a:lstStyle/>
          <a:p>
            <a:r>
              <a:rPr lang="en-US" dirty="0" smtClean="0"/>
              <a:t>Acknowledgements</a:t>
            </a:r>
          </a:p>
          <a:p>
            <a:pPr lvl="1"/>
            <a:r>
              <a:rPr lang="en-US" dirty="0" smtClean="0"/>
              <a:t>Dr. Charles </a:t>
            </a:r>
            <a:r>
              <a:rPr lang="en-US" dirty="0" err="1" smtClean="0"/>
              <a:t>Schlinger</a:t>
            </a:r>
            <a:endParaRPr lang="en-US" dirty="0" smtClean="0"/>
          </a:p>
          <a:p>
            <a:pPr lvl="1"/>
            <a:r>
              <a:rPr lang="en-US" dirty="0" smtClean="0"/>
              <a:t>Mark Lamer</a:t>
            </a:r>
          </a:p>
          <a:p>
            <a:pPr lvl="1"/>
            <a:r>
              <a:rPr lang="en-US" dirty="0" smtClean="0"/>
              <a:t>David McKee</a:t>
            </a:r>
          </a:p>
          <a:p>
            <a:r>
              <a:rPr lang="en-US" dirty="0" smtClean="0"/>
              <a:t>References</a:t>
            </a:r>
          </a:p>
          <a:p>
            <a:pPr lvl="1"/>
            <a:r>
              <a:rPr lang="en-US" dirty="0"/>
              <a:t>[1] </a:t>
            </a:r>
            <a:r>
              <a:rPr lang="en-US" dirty="0" smtClean="0"/>
              <a:t>J</a:t>
            </a:r>
            <a:r>
              <a:rPr lang="en-US" dirty="0"/>
              <a:t>. Sutter, "Arizona Department of Environmental Quality," 2010. [Online]. Available: http://www.azdeq.gov/environ/water/assessment/download/lg.pdf. [Accessed 2 November 2014</a:t>
            </a:r>
            <a:r>
              <a:rPr lang="en-US" dirty="0" smtClean="0"/>
              <a:t>].</a:t>
            </a:r>
            <a:endParaRPr lang="en-US" dirty="0"/>
          </a:p>
          <a:p>
            <a:pPr lvl="1"/>
            <a:r>
              <a:rPr lang="en-US" dirty="0"/>
              <a:t>[2] </a:t>
            </a:r>
            <a:r>
              <a:rPr lang="en-US" dirty="0" smtClean="0"/>
              <a:t>G</a:t>
            </a:r>
            <a:r>
              <a:rPr lang="en-US" dirty="0"/>
              <a:t>. Hill, T. Hales and B. Aldridge, "Flood Hydrology Near Flagstaff Arizona," U.S. Geological Survey, Tucson, 1988</a:t>
            </a:r>
            <a:r>
              <a:rPr lang="en-US" dirty="0" smtClean="0"/>
              <a:t>.</a:t>
            </a:r>
            <a:endParaRPr lang="en-US" dirty="0"/>
          </a:p>
          <a:p>
            <a:pPr lvl="1"/>
            <a:r>
              <a:rPr lang="en-US" dirty="0"/>
              <a:t>[3] </a:t>
            </a:r>
            <a:r>
              <a:rPr lang="en-US" dirty="0" smtClean="0"/>
              <a:t>R</a:t>
            </a:r>
            <a:r>
              <a:rPr lang="en-US" dirty="0"/>
              <a:t>. Hereford, "Climate History of Flagstaff, Arizona-1950 to 2007," U.S. Geological Survey, Flagstaff, 2007</a:t>
            </a:r>
            <a:r>
              <a:rPr lang="en-US" dirty="0" smtClean="0"/>
              <a:t>.</a:t>
            </a:r>
            <a:endParaRPr lang="en-US" dirty="0"/>
          </a:p>
          <a:p>
            <a:pPr lvl="1"/>
            <a:r>
              <a:rPr lang="en-US" dirty="0"/>
              <a:t>[4] King W. (2014). </a:t>
            </a:r>
            <a:r>
              <a:rPr lang="en-US" i="1" dirty="0"/>
              <a:t>Sinclair Wash Project. </a:t>
            </a:r>
            <a:r>
              <a:rPr lang="en-US" dirty="0"/>
              <a:t>Unpublished Manuscript, CENE 476 Capstone Preparation Northern Arizona University, United States</a:t>
            </a:r>
            <a:r>
              <a:rPr lang="en-US" dirty="0" smtClean="0"/>
              <a:t>.</a:t>
            </a:r>
            <a:endParaRPr lang="en-US" dirty="0"/>
          </a:p>
          <a:p>
            <a:pPr lvl="1"/>
            <a:r>
              <a:rPr lang="en-US" dirty="0"/>
              <a:t>[5] Provided by Client. </a:t>
            </a:r>
            <a:r>
              <a:rPr lang="en-US" i="1" dirty="0"/>
              <a:t>Watersheds with Reaches</a:t>
            </a:r>
            <a:r>
              <a:rPr lang="en-US" i="1" dirty="0" smtClean="0"/>
              <a:t>.</a:t>
            </a:r>
            <a:endParaRPr lang="en-US" dirty="0"/>
          </a:p>
          <a:p>
            <a:pPr lvl="1"/>
            <a:r>
              <a:rPr lang="en-US" dirty="0" smtClean="0"/>
              <a:t>[6] </a:t>
            </a:r>
            <a:r>
              <a:rPr lang="en-US" dirty="0"/>
              <a:t>C. o. F.-GIS Department, The Rio de Flag Drainage Through the City of Flagstaff with Stream Team Reach Numbers, Flagstaff: City of Flagstaff.</a:t>
            </a:r>
          </a:p>
          <a:p>
            <a:endParaRPr lang="en-US" dirty="0" smtClean="0"/>
          </a:p>
        </p:txBody>
      </p:sp>
    </p:spTree>
    <p:extLst>
      <p:ext uri="{BB962C8B-B14F-4D97-AF65-F5344CB8AC3E}">
        <p14:creationId xmlns:p14="http://schemas.microsoft.com/office/powerpoint/2010/main" val="3103113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fontScale="85000" lnSpcReduction="20000"/>
          </a:bodyPr>
          <a:lstStyle/>
          <a:p>
            <a:fld id="{D2D23547-4938-4432-86B9-D813D8F966D1}" type="slidenum">
              <a:rPr lang="en-US" smtClean="0"/>
              <a:t>19</a:t>
            </a:fld>
            <a:endParaRPr lang="en-US"/>
          </a:p>
        </p:txBody>
      </p:sp>
      <p:pic>
        <p:nvPicPr>
          <p:cNvPr id="2" name="Picture 1"/>
          <p:cNvPicPr>
            <a:picLocks noChangeAspect="1"/>
          </p:cNvPicPr>
          <p:nvPr/>
        </p:nvPicPr>
        <p:blipFill>
          <a:blip r:embed="rId2"/>
          <a:stretch>
            <a:fillRect/>
          </a:stretch>
        </p:blipFill>
        <p:spPr>
          <a:xfrm>
            <a:off x="3253094" y="137651"/>
            <a:ext cx="4750363" cy="6325105"/>
          </a:xfrm>
          <a:prstGeom prst="rect">
            <a:avLst/>
          </a:prstGeom>
        </p:spPr>
      </p:pic>
    </p:spTree>
    <p:extLst>
      <p:ext uri="{BB962C8B-B14F-4D97-AF65-F5344CB8AC3E}">
        <p14:creationId xmlns:p14="http://schemas.microsoft.com/office/powerpoint/2010/main" val="22109263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236" y="383768"/>
            <a:ext cx="10515600" cy="1325563"/>
          </a:xfrm>
        </p:spPr>
        <p:txBody>
          <a:bodyPr/>
          <a:lstStyle/>
          <a:p>
            <a:r>
              <a:rPr lang="en-US" dirty="0" smtClean="0"/>
              <a:t>Team Introductions</a:t>
            </a:r>
            <a:endParaRPr lang="en-US" dirty="0"/>
          </a:p>
        </p:txBody>
      </p:sp>
      <p:sp>
        <p:nvSpPr>
          <p:cNvPr id="10" name="Slide Number Placeholder 9"/>
          <p:cNvSpPr>
            <a:spLocks noGrp="1"/>
          </p:cNvSpPr>
          <p:nvPr>
            <p:ph type="sldNum" sz="quarter" idx="12"/>
          </p:nvPr>
        </p:nvSpPr>
        <p:spPr/>
        <p:txBody>
          <a:bodyPr>
            <a:normAutofit fontScale="85000" lnSpcReduction="20000"/>
          </a:bodyPr>
          <a:lstStyle/>
          <a:p>
            <a:fld id="{D2D23547-4938-4432-86B9-D813D8F966D1}" type="slidenum">
              <a:rPr lang="en-US" smtClean="0"/>
              <a:t>2</a:t>
            </a:fld>
            <a:endParaRPr lang="en-US"/>
          </a:p>
        </p:txBody>
      </p:sp>
      <p:sp>
        <p:nvSpPr>
          <p:cNvPr id="3" name="Content Placeholder 2"/>
          <p:cNvSpPr>
            <a:spLocks noGrp="1"/>
          </p:cNvSpPr>
          <p:nvPr>
            <p:ph sz="quarter" idx="1"/>
          </p:nvPr>
        </p:nvSpPr>
        <p:spPr>
          <a:xfrm>
            <a:off x="149086" y="2004299"/>
            <a:ext cx="2115408" cy="539888"/>
          </a:xfrm>
        </p:spPr>
        <p:txBody>
          <a:bodyPr>
            <a:noAutofit/>
          </a:bodyPr>
          <a:lstStyle/>
          <a:p>
            <a:pPr marL="0" indent="0">
              <a:buNone/>
            </a:pPr>
            <a:r>
              <a:rPr lang="en-US" sz="1800" dirty="0" smtClean="0"/>
              <a:t>Ryan King: Project Engineer-Hydrologist</a:t>
            </a:r>
            <a:endParaRPr lang="en-US" sz="1800" dirty="0"/>
          </a:p>
        </p:txBody>
      </p:sp>
      <p:sp>
        <p:nvSpPr>
          <p:cNvPr id="4" name="TextBox 3"/>
          <p:cNvSpPr txBox="1"/>
          <p:nvPr/>
        </p:nvSpPr>
        <p:spPr>
          <a:xfrm>
            <a:off x="2809898" y="1890801"/>
            <a:ext cx="2286000" cy="646331"/>
          </a:xfrm>
          <a:prstGeom prst="rect">
            <a:avLst/>
          </a:prstGeom>
          <a:noFill/>
        </p:spPr>
        <p:txBody>
          <a:bodyPr wrap="square" rtlCol="0">
            <a:spAutoFit/>
          </a:bodyPr>
          <a:lstStyle/>
          <a:p>
            <a:r>
              <a:rPr lang="en-US" dirty="0" smtClean="0"/>
              <a:t>Hasan </a:t>
            </a:r>
            <a:r>
              <a:rPr lang="en-US" dirty="0" err="1" smtClean="0"/>
              <a:t>Mohammand</a:t>
            </a:r>
            <a:r>
              <a:rPr lang="en-US" dirty="0" smtClean="0"/>
              <a:t>: Project Engineer</a:t>
            </a:r>
            <a:endParaRPr lang="en-US" dirty="0"/>
          </a:p>
        </p:txBody>
      </p:sp>
      <p:sp>
        <p:nvSpPr>
          <p:cNvPr id="5" name="TextBox 4"/>
          <p:cNvSpPr txBox="1"/>
          <p:nvPr/>
        </p:nvSpPr>
        <p:spPr>
          <a:xfrm>
            <a:off x="6111020" y="2082522"/>
            <a:ext cx="2072308" cy="646331"/>
          </a:xfrm>
          <a:prstGeom prst="rect">
            <a:avLst/>
          </a:prstGeom>
          <a:noFill/>
        </p:spPr>
        <p:txBody>
          <a:bodyPr wrap="square" rtlCol="0">
            <a:spAutoFit/>
          </a:bodyPr>
          <a:lstStyle/>
          <a:p>
            <a:r>
              <a:rPr lang="en-US" dirty="0" smtClean="0"/>
              <a:t>Leah Richardson: Project Manager</a:t>
            </a:r>
            <a:endParaRPr lang="en-US" dirty="0"/>
          </a:p>
        </p:txBody>
      </p:sp>
      <p:sp>
        <p:nvSpPr>
          <p:cNvPr id="6" name="TextBox 5"/>
          <p:cNvSpPr txBox="1"/>
          <p:nvPr/>
        </p:nvSpPr>
        <p:spPr>
          <a:xfrm>
            <a:off x="9042124" y="2082522"/>
            <a:ext cx="2322562" cy="646331"/>
          </a:xfrm>
          <a:prstGeom prst="rect">
            <a:avLst/>
          </a:prstGeom>
          <a:noFill/>
        </p:spPr>
        <p:txBody>
          <a:bodyPr wrap="square" rtlCol="0">
            <a:spAutoFit/>
          </a:bodyPr>
          <a:lstStyle/>
          <a:p>
            <a:r>
              <a:rPr lang="en-US" dirty="0" smtClean="0"/>
              <a:t>Holly Swenson: Engineering Technician</a:t>
            </a:r>
            <a:endParaRPr lang="en-US" dirty="0"/>
          </a:p>
        </p:txBody>
      </p:sp>
      <p:pic>
        <p:nvPicPr>
          <p:cNvPr id="7" name="Picture 6"/>
          <p:cNvPicPr>
            <a:picLocks noChangeAspect="1"/>
          </p:cNvPicPr>
          <p:nvPr/>
        </p:nvPicPr>
        <p:blipFill>
          <a:blip r:embed="rId2"/>
          <a:stretch>
            <a:fillRect/>
          </a:stretch>
        </p:blipFill>
        <p:spPr>
          <a:xfrm>
            <a:off x="6276728" y="3018674"/>
            <a:ext cx="1740892" cy="2792480"/>
          </a:xfrm>
          <a:prstGeom prst="rect">
            <a:avLst/>
          </a:prstGeom>
        </p:spPr>
      </p:pic>
      <p:pic>
        <p:nvPicPr>
          <p:cNvPr id="8" name="Picture 7"/>
          <p:cNvPicPr>
            <a:picLocks noChangeAspect="1"/>
          </p:cNvPicPr>
          <p:nvPr/>
        </p:nvPicPr>
        <p:blipFill>
          <a:blip r:embed="rId3"/>
          <a:stretch>
            <a:fillRect/>
          </a:stretch>
        </p:blipFill>
        <p:spPr>
          <a:xfrm>
            <a:off x="2998741" y="3018675"/>
            <a:ext cx="2235543" cy="2790162"/>
          </a:xfrm>
          <a:prstGeom prst="rect">
            <a:avLst/>
          </a:prstGeom>
        </p:spPr>
      </p:pic>
      <p:pic>
        <p:nvPicPr>
          <p:cNvPr id="9" name="Picture 8"/>
          <p:cNvPicPr>
            <a:picLocks noChangeAspect="1"/>
          </p:cNvPicPr>
          <p:nvPr/>
        </p:nvPicPr>
        <p:blipFill>
          <a:blip r:embed="rId4"/>
          <a:stretch>
            <a:fillRect/>
          </a:stretch>
        </p:blipFill>
        <p:spPr>
          <a:xfrm>
            <a:off x="9157046" y="2953484"/>
            <a:ext cx="1925086" cy="3421525"/>
          </a:xfrm>
          <a:prstGeom prst="rect">
            <a:avLst/>
          </a:prstGeom>
        </p:spPr>
      </p:pic>
      <p:pic>
        <p:nvPicPr>
          <p:cNvPr id="11" name="Picture 10"/>
          <p:cNvPicPr>
            <a:picLocks noChangeAspect="1"/>
          </p:cNvPicPr>
          <p:nvPr/>
        </p:nvPicPr>
        <p:blipFill>
          <a:blip r:embed="rId5"/>
          <a:stretch>
            <a:fillRect/>
          </a:stretch>
        </p:blipFill>
        <p:spPr>
          <a:xfrm>
            <a:off x="510235" y="2978633"/>
            <a:ext cx="1754259" cy="2830204"/>
          </a:xfrm>
          <a:prstGeom prst="rect">
            <a:avLst/>
          </a:prstGeom>
        </p:spPr>
      </p:pic>
      <p:sp>
        <p:nvSpPr>
          <p:cNvPr id="12" name="TextBox 11"/>
          <p:cNvSpPr txBox="1"/>
          <p:nvPr/>
        </p:nvSpPr>
        <p:spPr>
          <a:xfrm>
            <a:off x="10826318" y="6414974"/>
            <a:ext cx="1559170" cy="369332"/>
          </a:xfrm>
          <a:prstGeom prst="rect">
            <a:avLst/>
          </a:prstGeom>
          <a:noFill/>
        </p:spPr>
        <p:txBody>
          <a:bodyPr wrap="square" rtlCol="0">
            <a:spAutoFit/>
          </a:bodyPr>
          <a:lstStyle/>
          <a:p>
            <a:r>
              <a:rPr lang="en-US" dirty="0" smtClean="0"/>
              <a:t>All</a:t>
            </a:r>
            <a:endParaRPr lang="en-US" dirty="0"/>
          </a:p>
        </p:txBody>
      </p:sp>
    </p:spTree>
    <p:extLst>
      <p:ext uri="{BB962C8B-B14F-4D97-AF65-F5344CB8AC3E}">
        <p14:creationId xmlns:p14="http://schemas.microsoft.com/office/powerpoint/2010/main" val="27603331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Project Description</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008B6408-B923-5841-8A28-A0B74780EDFC}" type="slidenum">
              <a:rPr lang="en-US" smtClean="0"/>
              <a:t>3</a:t>
            </a:fld>
            <a:endParaRPr lang="en-US"/>
          </a:p>
        </p:txBody>
      </p:sp>
      <p:sp>
        <p:nvSpPr>
          <p:cNvPr id="3" name="Content Placeholder 2"/>
          <p:cNvSpPr>
            <a:spLocks noGrp="1"/>
          </p:cNvSpPr>
          <p:nvPr>
            <p:ph sz="quarter" idx="1"/>
          </p:nvPr>
        </p:nvSpPr>
        <p:spPr/>
        <p:txBody>
          <a:bodyPr/>
          <a:lstStyle/>
          <a:p>
            <a:r>
              <a:rPr lang="en-US" dirty="0" smtClean="0"/>
              <a:t>Project Boundary </a:t>
            </a:r>
          </a:p>
          <a:p>
            <a:r>
              <a:rPr lang="en-US" dirty="0" smtClean="0"/>
              <a:t>Current Condition</a:t>
            </a:r>
            <a:endParaRPr lang="en-US" dirty="0"/>
          </a:p>
        </p:txBody>
      </p:sp>
      <p:sp>
        <p:nvSpPr>
          <p:cNvPr id="4" name="TextBox 3"/>
          <p:cNvSpPr txBox="1"/>
          <p:nvPr/>
        </p:nvSpPr>
        <p:spPr>
          <a:xfrm>
            <a:off x="9929366" y="6275098"/>
            <a:ext cx="1377164" cy="369332"/>
          </a:xfrm>
          <a:prstGeom prst="rect">
            <a:avLst/>
          </a:prstGeom>
          <a:noFill/>
        </p:spPr>
        <p:txBody>
          <a:bodyPr wrap="square" rtlCol="0">
            <a:spAutoFit/>
          </a:bodyPr>
          <a:lstStyle/>
          <a:p>
            <a:r>
              <a:rPr lang="en-US" dirty="0" smtClean="0"/>
              <a:t>King</a:t>
            </a:r>
            <a:endParaRPr lang="en-US" dirty="0"/>
          </a:p>
        </p:txBody>
      </p:sp>
      <p:pic>
        <p:nvPicPr>
          <p:cNvPr id="6" name="Picture 5"/>
          <p:cNvPicPr>
            <a:picLocks noChangeAspect="1"/>
          </p:cNvPicPr>
          <p:nvPr/>
        </p:nvPicPr>
        <p:blipFill>
          <a:blip r:embed="rId3"/>
          <a:stretch>
            <a:fillRect/>
          </a:stretch>
        </p:blipFill>
        <p:spPr>
          <a:xfrm>
            <a:off x="6437779" y="1744835"/>
            <a:ext cx="5522491" cy="4122891"/>
          </a:xfrm>
          <a:prstGeom prst="rect">
            <a:avLst/>
          </a:prstGeom>
        </p:spPr>
      </p:pic>
      <p:grpSp>
        <p:nvGrpSpPr>
          <p:cNvPr id="11" name="Group 10"/>
          <p:cNvGrpSpPr/>
          <p:nvPr/>
        </p:nvGrpSpPr>
        <p:grpSpPr>
          <a:xfrm>
            <a:off x="2227857" y="1339253"/>
            <a:ext cx="8383485" cy="5671764"/>
            <a:chOff x="3128301" y="334154"/>
            <a:chExt cx="8383485" cy="5671764"/>
          </a:xfrm>
        </p:grpSpPr>
        <p:pic>
          <p:nvPicPr>
            <p:cNvPr id="8" name="Picture 7"/>
            <p:cNvPicPr>
              <a:picLocks noChangeAspect="1"/>
            </p:cNvPicPr>
            <p:nvPr/>
          </p:nvPicPr>
          <p:blipFill>
            <a:blip r:embed="rId4"/>
            <a:stretch>
              <a:fillRect/>
            </a:stretch>
          </p:blipFill>
          <p:spPr>
            <a:xfrm>
              <a:off x="3128301" y="1600200"/>
              <a:ext cx="4163224" cy="3724275"/>
            </a:xfrm>
            <a:prstGeom prst="rect">
              <a:avLst/>
            </a:prstGeom>
          </p:spPr>
        </p:pic>
        <p:pic>
          <p:nvPicPr>
            <p:cNvPr id="10" name="Picture 9"/>
            <p:cNvPicPr>
              <a:picLocks noChangeAspect="1"/>
            </p:cNvPicPr>
            <p:nvPr/>
          </p:nvPicPr>
          <p:blipFill>
            <a:blip r:embed="rId5"/>
            <a:stretch>
              <a:fillRect/>
            </a:stretch>
          </p:blipFill>
          <p:spPr>
            <a:xfrm rot="16200000">
              <a:off x="6551747" y="1045879"/>
              <a:ext cx="5671764" cy="4248314"/>
            </a:xfrm>
            <a:prstGeom prst="rect">
              <a:avLst/>
            </a:prstGeom>
          </p:spPr>
        </p:pic>
      </p:grpSp>
      <p:sp>
        <p:nvSpPr>
          <p:cNvPr id="12" name="TextBox 11"/>
          <p:cNvSpPr txBox="1"/>
          <p:nvPr/>
        </p:nvSpPr>
        <p:spPr>
          <a:xfrm>
            <a:off x="259528" y="6477000"/>
            <a:ext cx="9533734" cy="276999"/>
          </a:xfrm>
          <a:prstGeom prst="rect">
            <a:avLst/>
          </a:prstGeom>
          <a:noFill/>
        </p:spPr>
        <p:txBody>
          <a:bodyPr wrap="square" rtlCol="0">
            <a:spAutoFit/>
          </a:bodyPr>
          <a:lstStyle/>
          <a:p>
            <a:r>
              <a:rPr lang="en-US" sz="1200" dirty="0" smtClean="0">
                <a:latin typeface="Times New Roman" panose="02020603050405020304" pitchFamily="18" charset="0"/>
                <a:cs typeface="Times New Roman" panose="02020603050405020304" pitchFamily="18" charset="0"/>
              </a:rPr>
              <a:t>* For all pictures: King W. (2014). </a:t>
            </a:r>
            <a:r>
              <a:rPr lang="en-US" sz="1200" i="1" dirty="0" smtClean="0">
                <a:latin typeface="Times New Roman" panose="02020603050405020304" pitchFamily="18" charset="0"/>
                <a:cs typeface="Times New Roman" panose="02020603050405020304" pitchFamily="18" charset="0"/>
              </a:rPr>
              <a:t>Sinclair Wash Project. </a:t>
            </a:r>
            <a:r>
              <a:rPr lang="en-US" sz="1200" dirty="0" smtClean="0">
                <a:latin typeface="Times New Roman" panose="02020603050405020304" pitchFamily="18" charset="0"/>
                <a:cs typeface="Times New Roman" panose="02020603050405020304" pitchFamily="18" charset="0"/>
              </a:rPr>
              <a:t>Unpublished Manuscript, CENE 486 Capstone, Northern Arizona University, United States.</a:t>
            </a:r>
            <a:endParaRPr lang="en-US" sz="1200" i="1" dirty="0">
              <a:latin typeface="Times New Roman" panose="02020603050405020304" pitchFamily="18" charset="0"/>
              <a:cs typeface="Times New Roman" panose="02020603050405020304" pitchFamily="18" charset="0"/>
            </a:endParaRPr>
          </a:p>
        </p:txBody>
      </p:sp>
      <p:grpSp>
        <p:nvGrpSpPr>
          <p:cNvPr id="23" name="Group 22"/>
          <p:cNvGrpSpPr/>
          <p:nvPr/>
        </p:nvGrpSpPr>
        <p:grpSpPr>
          <a:xfrm>
            <a:off x="1750133" y="139253"/>
            <a:ext cx="8256492" cy="6610523"/>
            <a:chOff x="1579013" y="33907"/>
            <a:chExt cx="8256492" cy="6610523"/>
          </a:xfrm>
        </p:grpSpPr>
        <p:grpSp>
          <p:nvGrpSpPr>
            <p:cNvPr id="16" name="Group 15"/>
            <p:cNvGrpSpPr/>
            <p:nvPr/>
          </p:nvGrpSpPr>
          <p:grpSpPr>
            <a:xfrm>
              <a:off x="1579013" y="33907"/>
              <a:ext cx="8256492" cy="6610523"/>
              <a:chOff x="1579013" y="33907"/>
              <a:chExt cx="8256492" cy="6610523"/>
            </a:xfrm>
          </p:grpSpPr>
          <p:pic>
            <p:nvPicPr>
              <p:cNvPr id="7" name="Picture 6"/>
              <p:cNvPicPr>
                <a:picLocks noChangeAspect="1"/>
              </p:cNvPicPr>
              <p:nvPr/>
            </p:nvPicPr>
            <p:blipFill>
              <a:blip r:embed="rId6"/>
              <a:stretch>
                <a:fillRect/>
              </a:stretch>
            </p:blipFill>
            <p:spPr>
              <a:xfrm>
                <a:off x="1579013" y="33907"/>
                <a:ext cx="8192527" cy="6610523"/>
              </a:xfrm>
              <a:prstGeom prst="rect">
                <a:avLst/>
              </a:prstGeom>
            </p:spPr>
          </p:pic>
          <p:sp>
            <p:nvSpPr>
              <p:cNvPr id="9" name="5-Point Star 8"/>
              <p:cNvSpPr/>
              <p:nvPr/>
            </p:nvSpPr>
            <p:spPr>
              <a:xfrm>
                <a:off x="7903567" y="2990218"/>
                <a:ext cx="158621" cy="167951"/>
              </a:xfrm>
              <a:prstGeom prst="star5">
                <a:avLst/>
              </a:prstGeom>
              <a:solidFill>
                <a:srgbClr val="FFC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482535" y="2688075"/>
                <a:ext cx="1062749" cy="369332"/>
              </a:xfrm>
              <a:prstGeom prst="rect">
                <a:avLst/>
              </a:prstGeom>
              <a:noFill/>
            </p:spPr>
            <p:txBody>
              <a:bodyPr wrap="square" rtlCol="0">
                <a:spAutoFit/>
              </a:bodyPr>
              <a:lstStyle/>
              <a:p>
                <a:r>
                  <a:rPr lang="en-US" dirty="0" smtClean="0"/>
                  <a:t>Walmart</a:t>
                </a:r>
                <a:endParaRPr lang="en-US" dirty="0"/>
              </a:p>
            </p:txBody>
          </p:sp>
          <p:sp>
            <p:nvSpPr>
              <p:cNvPr id="14" name="5-Point Star 13"/>
              <p:cNvSpPr/>
              <p:nvPr/>
            </p:nvSpPr>
            <p:spPr>
              <a:xfrm>
                <a:off x="9156979" y="2209556"/>
                <a:ext cx="158621" cy="167951"/>
              </a:xfrm>
              <a:prstGeom prst="star5">
                <a:avLst/>
              </a:prstGeom>
              <a:solidFill>
                <a:srgbClr val="FFC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013909" y="1883027"/>
                <a:ext cx="1821596" cy="369332"/>
              </a:xfrm>
              <a:prstGeom prst="rect">
                <a:avLst/>
              </a:prstGeom>
              <a:noFill/>
            </p:spPr>
            <p:txBody>
              <a:bodyPr wrap="square" rtlCol="0">
                <a:spAutoFit/>
              </a:bodyPr>
              <a:lstStyle/>
              <a:p>
                <a:r>
                  <a:rPr lang="en-US" dirty="0" smtClean="0"/>
                  <a:t>S Lone Tree Road</a:t>
                </a:r>
                <a:endParaRPr lang="en-US" dirty="0"/>
              </a:p>
            </p:txBody>
          </p:sp>
        </p:grpSp>
        <p:sp>
          <p:nvSpPr>
            <p:cNvPr id="17" name="5-Point Star 16"/>
            <p:cNvSpPr/>
            <p:nvPr/>
          </p:nvSpPr>
          <p:spPr>
            <a:xfrm>
              <a:off x="2084375" y="5833058"/>
              <a:ext cx="158621" cy="167951"/>
            </a:xfrm>
            <a:prstGeom prst="star5">
              <a:avLst/>
            </a:prstGeom>
            <a:solidFill>
              <a:srgbClr val="FFC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163685" y="5748809"/>
              <a:ext cx="2350332" cy="369332"/>
            </a:xfrm>
            <a:prstGeom prst="rect">
              <a:avLst/>
            </a:prstGeom>
            <a:noFill/>
          </p:spPr>
          <p:txBody>
            <a:bodyPr wrap="square" rtlCol="0">
              <a:spAutoFit/>
            </a:bodyPr>
            <a:lstStyle/>
            <a:p>
              <a:r>
                <a:rPr lang="en-US" dirty="0" smtClean="0"/>
                <a:t>Woody Mountain Road</a:t>
              </a:r>
              <a:endParaRPr lang="en-US" dirty="0"/>
            </a:p>
          </p:txBody>
        </p:sp>
        <p:sp>
          <p:nvSpPr>
            <p:cNvPr id="19" name="Rectangle 18"/>
            <p:cNvSpPr/>
            <p:nvPr/>
          </p:nvSpPr>
          <p:spPr>
            <a:xfrm>
              <a:off x="7103953" y="6001009"/>
              <a:ext cx="267232" cy="1646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103953" y="5701963"/>
              <a:ext cx="267232" cy="16460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371724" y="5604576"/>
              <a:ext cx="1631324" cy="369332"/>
            </a:xfrm>
            <a:prstGeom prst="rect">
              <a:avLst/>
            </a:prstGeom>
            <a:noFill/>
          </p:spPr>
          <p:txBody>
            <a:bodyPr wrap="square" rtlCol="0">
              <a:spAutoFit/>
            </a:bodyPr>
            <a:lstStyle/>
            <a:p>
              <a:r>
                <a:rPr lang="en-US" dirty="0" smtClean="0"/>
                <a:t>Sinclair Wash</a:t>
              </a:r>
              <a:endParaRPr lang="en-US" dirty="0"/>
            </a:p>
          </p:txBody>
        </p:sp>
        <p:sp>
          <p:nvSpPr>
            <p:cNvPr id="22" name="TextBox 21"/>
            <p:cNvSpPr txBox="1"/>
            <p:nvPr/>
          </p:nvSpPr>
          <p:spPr>
            <a:xfrm>
              <a:off x="7383351" y="5894554"/>
              <a:ext cx="1357673" cy="369332"/>
            </a:xfrm>
            <a:prstGeom prst="rect">
              <a:avLst/>
            </a:prstGeom>
            <a:noFill/>
          </p:spPr>
          <p:txBody>
            <a:bodyPr wrap="square" rtlCol="0">
              <a:spAutoFit/>
            </a:bodyPr>
            <a:lstStyle/>
            <a:p>
              <a:r>
                <a:rPr lang="en-US" dirty="0" smtClean="0"/>
                <a:t>City Limits</a:t>
              </a:r>
              <a:endParaRPr lang="en-US" dirty="0"/>
            </a:p>
          </p:txBody>
        </p:sp>
      </p:grpSp>
    </p:spTree>
    <p:extLst>
      <p:ext uri="{BB962C8B-B14F-4D97-AF65-F5344CB8AC3E}">
        <p14:creationId xmlns:p14="http://schemas.microsoft.com/office/powerpoint/2010/main" val="192952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ntr" presetSubtype="0" fill="hold" grpId="1"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D2D23547-4938-4432-86B9-D813D8F966D1}" type="slidenum">
              <a:rPr lang="en-US" smtClean="0"/>
              <a:t>4</a:t>
            </a:fld>
            <a:endParaRPr lang="en-US"/>
          </a:p>
        </p:txBody>
      </p:sp>
      <p:sp>
        <p:nvSpPr>
          <p:cNvPr id="3" name="Content Placeholder 2"/>
          <p:cNvSpPr>
            <a:spLocks noGrp="1"/>
          </p:cNvSpPr>
          <p:nvPr>
            <p:ph sz="quarter" idx="1"/>
          </p:nvPr>
        </p:nvSpPr>
        <p:spPr/>
        <p:txBody>
          <a:bodyPr/>
          <a:lstStyle/>
          <a:p>
            <a:pPr marL="228600" lvl="1">
              <a:spcBef>
                <a:spcPts val="1000"/>
              </a:spcBef>
            </a:pPr>
            <a:r>
              <a:rPr lang="en-US" sz="3000" dirty="0" smtClean="0"/>
              <a:t>Initial assessment of the Sinclair Wash</a:t>
            </a:r>
          </a:p>
          <a:p>
            <a:pPr marL="502920" lvl="2">
              <a:spcBef>
                <a:spcPts val="1000"/>
              </a:spcBef>
            </a:pPr>
            <a:r>
              <a:rPr lang="en-US" sz="2700" dirty="0" smtClean="0"/>
              <a:t>Identifying problem areas</a:t>
            </a:r>
          </a:p>
          <a:p>
            <a:pPr marL="502920" lvl="2">
              <a:spcBef>
                <a:spcPts val="1000"/>
              </a:spcBef>
            </a:pPr>
            <a:r>
              <a:rPr lang="en-US" sz="2700" dirty="0" smtClean="0"/>
              <a:t>Initial conditions modeling</a:t>
            </a:r>
            <a:endParaRPr lang="en-US" sz="3000" dirty="0" smtClean="0"/>
          </a:p>
          <a:p>
            <a:pPr marL="228600" lvl="1">
              <a:spcBef>
                <a:spcPts val="1000"/>
              </a:spcBef>
            </a:pPr>
            <a:r>
              <a:rPr lang="en-US" sz="3000" dirty="0" smtClean="0"/>
              <a:t>Achieved through</a:t>
            </a:r>
            <a:endParaRPr lang="en-US" sz="3000" dirty="0"/>
          </a:p>
          <a:p>
            <a:pPr marL="502920" lvl="2">
              <a:spcBef>
                <a:spcPts val="1000"/>
              </a:spcBef>
            </a:pPr>
            <a:r>
              <a:rPr lang="en-US" sz="2700" dirty="0" smtClean="0"/>
              <a:t>Surveying</a:t>
            </a:r>
            <a:endParaRPr lang="en-US" sz="2700" dirty="0"/>
          </a:p>
          <a:p>
            <a:pPr marL="502920" lvl="2">
              <a:spcBef>
                <a:spcPts val="1000"/>
              </a:spcBef>
            </a:pPr>
            <a:r>
              <a:rPr lang="en-US" sz="2700" dirty="0" smtClean="0"/>
              <a:t>Analysis </a:t>
            </a:r>
            <a:endParaRPr lang="en-US" sz="2700" dirty="0"/>
          </a:p>
          <a:p>
            <a:pPr marL="365760" lvl="1" indent="0">
              <a:buNone/>
            </a:pPr>
            <a:endParaRPr lang="en-US" sz="3000" dirty="0"/>
          </a:p>
          <a:p>
            <a:endParaRPr lang="en-US" dirty="0"/>
          </a:p>
        </p:txBody>
      </p:sp>
      <p:sp>
        <p:nvSpPr>
          <p:cNvPr id="5" name="TextBox 4"/>
          <p:cNvSpPr txBox="1"/>
          <p:nvPr/>
        </p:nvSpPr>
        <p:spPr>
          <a:xfrm>
            <a:off x="9694985" y="6037385"/>
            <a:ext cx="1840523" cy="369332"/>
          </a:xfrm>
          <a:prstGeom prst="rect">
            <a:avLst/>
          </a:prstGeom>
          <a:noFill/>
        </p:spPr>
        <p:txBody>
          <a:bodyPr wrap="square" rtlCol="0">
            <a:spAutoFit/>
          </a:bodyPr>
          <a:lstStyle/>
          <a:p>
            <a:r>
              <a:rPr lang="en-US" dirty="0" smtClean="0"/>
              <a:t>Swenson</a:t>
            </a:r>
            <a:endParaRPr lang="en-US" dirty="0"/>
          </a:p>
        </p:txBody>
      </p:sp>
    </p:spTree>
    <p:extLst>
      <p:ext uri="{BB962C8B-B14F-4D97-AF65-F5344CB8AC3E}">
        <p14:creationId xmlns:p14="http://schemas.microsoft.com/office/powerpoint/2010/main" val="42261467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 Technical Advisor, Stakeholders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D2D23547-4938-4432-86B9-D813D8F966D1}" type="slidenum">
              <a:rPr lang="en-US" smtClean="0"/>
              <a:t>5</a:t>
            </a:fld>
            <a:endParaRPr lang="en-US"/>
          </a:p>
        </p:txBody>
      </p:sp>
      <p:sp>
        <p:nvSpPr>
          <p:cNvPr id="3" name="Content Placeholder 2"/>
          <p:cNvSpPr>
            <a:spLocks noGrp="1"/>
          </p:cNvSpPr>
          <p:nvPr>
            <p:ph sz="quarter" idx="1"/>
          </p:nvPr>
        </p:nvSpPr>
        <p:spPr/>
        <p:txBody>
          <a:bodyPr/>
          <a:lstStyle/>
          <a:p>
            <a:r>
              <a:rPr lang="en-US" dirty="0" smtClean="0"/>
              <a:t>Client: </a:t>
            </a:r>
            <a:r>
              <a:rPr lang="en-US" dirty="0"/>
              <a:t>David McKee, City of </a:t>
            </a:r>
            <a:r>
              <a:rPr lang="en-US" dirty="0" smtClean="0"/>
              <a:t>Flagstaff </a:t>
            </a:r>
            <a:r>
              <a:rPr lang="en-US" dirty="0"/>
              <a:t>Storm Management </a:t>
            </a:r>
            <a:r>
              <a:rPr lang="en-US" dirty="0" smtClean="0"/>
              <a:t>Section</a:t>
            </a:r>
          </a:p>
          <a:p>
            <a:pPr marL="0" indent="0">
              <a:buNone/>
            </a:pPr>
            <a:endParaRPr lang="en-US" dirty="0"/>
          </a:p>
          <a:p>
            <a:r>
              <a:rPr lang="en-US" dirty="0" smtClean="0"/>
              <a:t>Technical Advisor: Mark Lamer</a:t>
            </a:r>
          </a:p>
          <a:p>
            <a:pPr marL="0" indent="0">
              <a:buNone/>
            </a:pPr>
            <a:endParaRPr lang="en-US" dirty="0" smtClean="0"/>
          </a:p>
          <a:p>
            <a:r>
              <a:rPr lang="en-US" dirty="0" smtClean="0"/>
              <a:t>Stakeholders: Citizens of Flagstaff, Northern Arizona University, Private Property Owners and Environment</a:t>
            </a:r>
            <a:endParaRPr lang="en-US" dirty="0"/>
          </a:p>
          <a:p>
            <a:endParaRPr lang="en-US" dirty="0"/>
          </a:p>
        </p:txBody>
      </p:sp>
      <p:sp>
        <p:nvSpPr>
          <p:cNvPr id="5" name="TextBox 4"/>
          <p:cNvSpPr txBox="1"/>
          <p:nvPr/>
        </p:nvSpPr>
        <p:spPr>
          <a:xfrm>
            <a:off x="10294182" y="6254230"/>
            <a:ext cx="1582615" cy="369332"/>
          </a:xfrm>
          <a:prstGeom prst="rect">
            <a:avLst/>
          </a:prstGeom>
          <a:noFill/>
        </p:spPr>
        <p:txBody>
          <a:bodyPr wrap="square" rtlCol="0">
            <a:spAutoFit/>
          </a:bodyPr>
          <a:lstStyle/>
          <a:p>
            <a:r>
              <a:rPr lang="en-US" dirty="0" smtClean="0"/>
              <a:t>Swenson</a:t>
            </a:r>
            <a:endParaRPr lang="en-US" dirty="0"/>
          </a:p>
        </p:txBody>
      </p:sp>
    </p:spTree>
    <p:extLst>
      <p:ext uri="{BB962C8B-B14F-4D97-AF65-F5344CB8AC3E}">
        <p14:creationId xmlns:p14="http://schemas.microsoft.com/office/powerpoint/2010/main" val="37607518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572213309"/>
              </p:ext>
            </p:extLst>
          </p:nvPr>
        </p:nvGraphicFramePr>
        <p:xfrm>
          <a:off x="639189" y="2048746"/>
          <a:ext cx="7949222" cy="4574816"/>
        </p:xfrm>
        <a:graphic>
          <a:graphicData uri="http://schemas.openxmlformats.org/drawingml/2006/table">
            <a:tbl>
              <a:tblPr firstRow="1" firstCol="1" bandRow="1">
                <a:tableStyleId>{21E4AEA4-8DFA-4A89-87EB-49C32662AFE0}</a:tableStyleId>
              </a:tblPr>
              <a:tblGrid>
                <a:gridCol w="1986880"/>
                <a:gridCol w="1986880"/>
                <a:gridCol w="1987731"/>
                <a:gridCol w="1987731"/>
              </a:tblGrid>
              <a:tr h="571852">
                <a:tc>
                  <a:txBody>
                    <a:bodyPr/>
                    <a:lstStyle/>
                    <a:p>
                      <a:pPr marL="0" marR="0" algn="ctr">
                        <a:lnSpc>
                          <a:spcPct val="107000"/>
                        </a:lnSpc>
                        <a:spcBef>
                          <a:spcPts val="0"/>
                        </a:spcBef>
                        <a:spcAft>
                          <a:spcPts val="0"/>
                        </a:spcAft>
                      </a:pPr>
                      <a:r>
                        <a:rPr lang="en-US" sz="2000" dirty="0">
                          <a:effectLst/>
                        </a:rPr>
                        <a:t>Type/Structure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Culvert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rPr>
                        <a:t>Inlet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smtClean="0">
                          <a:effectLst/>
                          <a:latin typeface="+mn-lt"/>
                          <a:ea typeface="+mn-ea"/>
                          <a:cs typeface="+mn-cs"/>
                        </a:rPr>
                        <a:t>Open</a:t>
                      </a:r>
                      <a:r>
                        <a:rPr lang="en-US" sz="2000" baseline="0" dirty="0" smtClean="0">
                          <a:effectLst/>
                          <a:latin typeface="+mn-lt"/>
                          <a:ea typeface="+mn-ea"/>
                          <a:cs typeface="+mn-cs"/>
                        </a:rPr>
                        <a:t> Inlets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71852">
                <a:tc>
                  <a:txBody>
                    <a:bodyPr/>
                    <a:lstStyle/>
                    <a:p>
                      <a:pPr marL="0" marR="0" algn="ctr" rtl="0" eaLnBrk="1" latinLnBrk="0" hangingPunct="1">
                        <a:lnSpc>
                          <a:spcPct val="107000"/>
                        </a:lnSpc>
                        <a:spcBef>
                          <a:spcPts val="0"/>
                        </a:spcBef>
                        <a:spcAft>
                          <a:spcPts val="0"/>
                        </a:spcAft>
                      </a:pPr>
                      <a:r>
                        <a:rPr kumimoji="0" lang="en-US" sz="2000" kern="1200" dirty="0">
                          <a:effectLst/>
                        </a:rPr>
                        <a:t>PVC</a:t>
                      </a:r>
                      <a:endParaRPr kumimoji="0" lang="en-US" sz="2000" b="1" kern="1200" dirty="0">
                        <a:solidFill>
                          <a:schemeClr val="lt1"/>
                        </a:solidFill>
                        <a:effectLst/>
                        <a:latin typeface="+mn-lt"/>
                        <a:ea typeface="+mn-ea"/>
                        <a:cs typeface="+mn-cs"/>
                      </a:endParaRPr>
                    </a:p>
                  </a:txBody>
                  <a:tcPr marL="68580" marR="68580" marT="0" marB="0" anchor="ctr"/>
                </a:tc>
                <a:tc>
                  <a:txBody>
                    <a:bodyPr/>
                    <a:lstStyle/>
                    <a:p>
                      <a:pPr marL="0" marR="0" algn="ctr">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71852">
                <a:tc>
                  <a:txBody>
                    <a:bodyPr/>
                    <a:lstStyle/>
                    <a:p>
                      <a:pPr marL="0" marR="0" algn="ctr" rtl="0" eaLnBrk="1" latinLnBrk="0" hangingPunct="1">
                        <a:lnSpc>
                          <a:spcPct val="107000"/>
                        </a:lnSpc>
                        <a:spcBef>
                          <a:spcPts val="0"/>
                        </a:spcBef>
                        <a:spcAft>
                          <a:spcPts val="0"/>
                        </a:spcAft>
                      </a:pPr>
                      <a:r>
                        <a:rPr kumimoji="0" lang="en-US" sz="2000" kern="1200">
                          <a:effectLst/>
                        </a:rPr>
                        <a:t>1-CMP</a:t>
                      </a:r>
                      <a:endParaRPr kumimoji="0" lang="en-US" sz="2000" b="1" kern="1200">
                        <a:solidFill>
                          <a:schemeClr val="lt1"/>
                        </a:solidFill>
                        <a:effectLst/>
                        <a:latin typeface="+mn-lt"/>
                        <a:ea typeface="+mn-ea"/>
                        <a:cs typeface="+mn-cs"/>
                      </a:endParaRPr>
                    </a:p>
                  </a:txBody>
                  <a:tcPr marL="68580" marR="68580" marT="0" marB="0" anchor="ctr"/>
                </a:tc>
                <a:tc>
                  <a:txBody>
                    <a:bodyPr/>
                    <a:lstStyle/>
                    <a:p>
                      <a:pPr marL="0" marR="0" algn="ctr">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rPr>
                        <a:t>11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71852">
                <a:tc>
                  <a:txBody>
                    <a:bodyPr/>
                    <a:lstStyle/>
                    <a:p>
                      <a:pPr marL="0" marR="0" algn="ctr" rtl="0" eaLnBrk="1" latinLnBrk="0" hangingPunct="1">
                        <a:lnSpc>
                          <a:spcPct val="107000"/>
                        </a:lnSpc>
                        <a:spcBef>
                          <a:spcPts val="0"/>
                        </a:spcBef>
                        <a:spcAft>
                          <a:spcPts val="0"/>
                        </a:spcAft>
                      </a:pPr>
                      <a:r>
                        <a:rPr kumimoji="0" lang="en-US" sz="2000" kern="1200">
                          <a:effectLst/>
                        </a:rPr>
                        <a:t>2-CMP</a:t>
                      </a:r>
                      <a:endParaRPr kumimoji="0" lang="en-US" sz="2000" b="1" kern="1200">
                        <a:solidFill>
                          <a:schemeClr val="lt1"/>
                        </a:solidFill>
                        <a:effectLst/>
                        <a:latin typeface="+mn-lt"/>
                        <a:ea typeface="+mn-ea"/>
                        <a:cs typeface="+mn-cs"/>
                      </a:endParaRPr>
                    </a:p>
                  </a:txBody>
                  <a:tcPr marL="68580" marR="68580" marT="0" marB="0" anchor="ctr"/>
                </a:tc>
                <a:tc>
                  <a:txBody>
                    <a:bodyPr/>
                    <a:lstStyle/>
                    <a:p>
                      <a:pPr marL="0" marR="0" algn="ctr">
                        <a:lnSpc>
                          <a:spcPct val="107000"/>
                        </a:lnSpc>
                        <a:spcBef>
                          <a:spcPts val="0"/>
                        </a:spcBef>
                        <a:spcAft>
                          <a:spcPts val="0"/>
                        </a:spcAft>
                      </a:pPr>
                      <a:r>
                        <a:rPr lang="en-US" sz="1800">
                          <a:effectLst/>
                        </a:rPr>
                        <a:t>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71852">
                <a:tc>
                  <a:txBody>
                    <a:bodyPr/>
                    <a:lstStyle/>
                    <a:p>
                      <a:pPr marL="0" marR="0" algn="ctr" rtl="0" eaLnBrk="1" latinLnBrk="0" hangingPunct="1">
                        <a:lnSpc>
                          <a:spcPct val="107000"/>
                        </a:lnSpc>
                        <a:spcBef>
                          <a:spcPts val="0"/>
                        </a:spcBef>
                        <a:spcAft>
                          <a:spcPts val="0"/>
                        </a:spcAft>
                      </a:pPr>
                      <a:r>
                        <a:rPr kumimoji="0" lang="en-US" sz="2000" kern="1200">
                          <a:effectLst/>
                        </a:rPr>
                        <a:t>3-CMP</a:t>
                      </a:r>
                      <a:endParaRPr kumimoji="0" lang="en-US" sz="2000" b="1" kern="1200">
                        <a:solidFill>
                          <a:schemeClr val="lt1"/>
                        </a:solidFill>
                        <a:effectLst/>
                        <a:latin typeface="+mn-lt"/>
                        <a:ea typeface="+mn-ea"/>
                        <a:cs typeface="+mn-cs"/>
                      </a:endParaRPr>
                    </a:p>
                  </a:txBody>
                  <a:tcPr marL="68580" marR="68580" marT="0" marB="0" anchor="ctr"/>
                </a:tc>
                <a:tc>
                  <a:txBody>
                    <a:bodyPr/>
                    <a:lstStyle/>
                    <a:p>
                      <a:pPr marL="0" marR="0" algn="ctr">
                        <a:lnSpc>
                          <a:spcPct val="107000"/>
                        </a:lnSpc>
                        <a:spcBef>
                          <a:spcPts val="0"/>
                        </a:spcBef>
                        <a:spcAft>
                          <a:spcPts val="0"/>
                        </a:spcAft>
                      </a:pPr>
                      <a:r>
                        <a:rPr lang="en-US" sz="1800" dirty="0">
                          <a:effectLst/>
                        </a:rPr>
                        <a:t>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rPr>
                        <a:t>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71852">
                <a:tc>
                  <a:txBody>
                    <a:bodyPr/>
                    <a:lstStyle/>
                    <a:p>
                      <a:pPr marL="0" marR="0" algn="ctr" rtl="0" eaLnBrk="1" latinLnBrk="0" hangingPunct="1">
                        <a:lnSpc>
                          <a:spcPct val="107000"/>
                        </a:lnSpc>
                        <a:spcBef>
                          <a:spcPts val="0"/>
                        </a:spcBef>
                        <a:spcAft>
                          <a:spcPts val="0"/>
                        </a:spcAft>
                      </a:pPr>
                      <a:r>
                        <a:rPr kumimoji="0" lang="en-US" sz="2000" kern="1200" dirty="0">
                          <a:effectLst/>
                        </a:rPr>
                        <a:t>DBC</a:t>
                      </a:r>
                      <a:endParaRPr kumimoji="0" lang="en-US" sz="2000" b="1" kern="1200" dirty="0">
                        <a:solidFill>
                          <a:schemeClr val="lt1"/>
                        </a:solidFill>
                        <a:effectLst/>
                        <a:latin typeface="+mn-lt"/>
                        <a:ea typeface="+mn-ea"/>
                        <a:cs typeface="+mn-cs"/>
                      </a:endParaRPr>
                    </a:p>
                  </a:txBody>
                  <a:tcPr marL="68580" marR="68580" marT="0" marB="0" anchor="ctr"/>
                </a:tc>
                <a:tc>
                  <a:txBody>
                    <a:bodyPr/>
                    <a:lstStyle/>
                    <a:p>
                      <a:pPr marL="0" marR="0" algn="ctr">
                        <a:lnSpc>
                          <a:spcPct val="107000"/>
                        </a:lnSpc>
                        <a:spcBef>
                          <a:spcPts val="0"/>
                        </a:spcBef>
                        <a:spcAft>
                          <a:spcPts val="0"/>
                        </a:spcAft>
                      </a:pPr>
                      <a:r>
                        <a:rPr lang="en-US" sz="1800" dirty="0">
                          <a:effectLst/>
                        </a:rPr>
                        <a:t>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71852">
                <a:tc>
                  <a:txBody>
                    <a:bodyPr/>
                    <a:lstStyle/>
                    <a:p>
                      <a:pPr marL="0" marR="0" algn="ctr" rtl="0" eaLnBrk="1" latinLnBrk="0" hangingPunct="1">
                        <a:lnSpc>
                          <a:spcPct val="107000"/>
                        </a:lnSpc>
                        <a:spcBef>
                          <a:spcPts val="0"/>
                        </a:spcBef>
                        <a:spcAft>
                          <a:spcPts val="0"/>
                        </a:spcAft>
                      </a:pPr>
                      <a:r>
                        <a:rPr kumimoji="0" lang="en-US" sz="2000" kern="1200" dirty="0">
                          <a:effectLst/>
                        </a:rPr>
                        <a:t>Concrete </a:t>
                      </a:r>
                      <a:endParaRPr kumimoji="0" lang="en-US" sz="2000" b="1" kern="1200" dirty="0">
                        <a:solidFill>
                          <a:schemeClr val="lt1"/>
                        </a:solidFill>
                        <a:effectLst/>
                        <a:latin typeface="+mn-lt"/>
                        <a:ea typeface="+mn-ea"/>
                        <a:cs typeface="+mn-cs"/>
                      </a:endParaRPr>
                    </a:p>
                  </a:txBody>
                  <a:tcPr marL="68580" marR="68580" marT="0" marB="0" anchor="ctr"/>
                </a:tc>
                <a:tc>
                  <a:txBody>
                    <a:bodyPr/>
                    <a:lstStyle/>
                    <a:p>
                      <a:pPr marL="0" marR="0" algn="ctr">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rPr>
                        <a:t>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rPr>
                        <a:t>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71852">
                <a:tc>
                  <a:txBody>
                    <a:bodyPr/>
                    <a:lstStyle/>
                    <a:p>
                      <a:pPr marL="0" marR="0" algn="ctr" rtl="0" eaLnBrk="1" latinLnBrk="0" hangingPunct="1">
                        <a:lnSpc>
                          <a:spcPct val="107000"/>
                        </a:lnSpc>
                        <a:spcBef>
                          <a:spcPts val="0"/>
                        </a:spcBef>
                        <a:spcAft>
                          <a:spcPts val="0"/>
                        </a:spcAft>
                      </a:pPr>
                      <a:r>
                        <a:rPr kumimoji="0" lang="en-US" sz="2000" kern="1200" dirty="0">
                          <a:effectLst/>
                        </a:rPr>
                        <a:t>Total </a:t>
                      </a:r>
                      <a:endParaRPr kumimoji="0" lang="en-US" sz="2000" b="1" kern="1200" dirty="0">
                        <a:solidFill>
                          <a:schemeClr val="lt1"/>
                        </a:solidFill>
                        <a:effectLst/>
                        <a:latin typeface="+mn-lt"/>
                        <a:ea typeface="+mn-ea"/>
                        <a:cs typeface="+mn-cs"/>
                      </a:endParaRPr>
                    </a:p>
                  </a:txBody>
                  <a:tcPr marL="68580" marR="68580" marT="0" marB="0" anchor="ctr"/>
                </a:tc>
                <a:tc>
                  <a:txBody>
                    <a:bodyPr/>
                    <a:lstStyle/>
                    <a:p>
                      <a:pPr marL="0" marR="0" algn="ctr">
                        <a:lnSpc>
                          <a:spcPct val="107000"/>
                        </a:lnSpc>
                        <a:spcBef>
                          <a:spcPts val="0"/>
                        </a:spcBef>
                        <a:spcAft>
                          <a:spcPts val="0"/>
                        </a:spcAft>
                      </a:pPr>
                      <a:r>
                        <a:rPr lang="en-US" sz="1800" dirty="0">
                          <a:effectLst/>
                        </a:rPr>
                        <a:t>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rPr>
                        <a:t>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rPr>
                        <a:t>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2" name="Title 1"/>
          <p:cNvSpPr>
            <a:spLocks noGrp="1"/>
          </p:cNvSpPr>
          <p:nvPr>
            <p:ph type="title"/>
          </p:nvPr>
        </p:nvSpPr>
        <p:spPr/>
        <p:txBody>
          <a:bodyPr/>
          <a:lstStyle/>
          <a:p>
            <a:r>
              <a:rPr lang="en-US" dirty="0" smtClean="0"/>
              <a:t>Inventory</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D2D23547-4938-4432-86B9-D813D8F966D1}" type="slidenum">
              <a:rPr lang="en-US" smtClean="0"/>
              <a:t>6</a:t>
            </a:fld>
            <a:endParaRPr lang="en-US"/>
          </a:p>
        </p:txBody>
      </p:sp>
      <p:sp>
        <p:nvSpPr>
          <p:cNvPr id="4" name="Content Placeholder 3"/>
          <p:cNvSpPr>
            <a:spLocks noGrp="1"/>
          </p:cNvSpPr>
          <p:nvPr>
            <p:ph sz="quarter" idx="1"/>
          </p:nvPr>
        </p:nvSpPr>
        <p:spPr/>
        <p:txBody>
          <a:bodyPr/>
          <a:lstStyle/>
          <a:p>
            <a:r>
              <a:rPr lang="en-US" dirty="0" smtClean="0"/>
              <a:t>Determined location and size of all outlet structures in wash</a:t>
            </a:r>
          </a:p>
          <a:p>
            <a:r>
              <a:rPr lang="en-US" dirty="0" smtClean="0"/>
              <a:t>Invasive species</a:t>
            </a:r>
          </a:p>
          <a:p>
            <a:r>
              <a:rPr lang="en-US" dirty="0" smtClean="0"/>
              <a:t>Measured all culverts within city limits</a:t>
            </a:r>
          </a:p>
          <a:p>
            <a:pPr lvl="1"/>
            <a:r>
              <a:rPr lang="en-US" dirty="0" err="1" smtClean="0"/>
              <a:t>CulvertMaster</a:t>
            </a:r>
            <a:r>
              <a:rPr lang="en-US" dirty="0" smtClean="0"/>
              <a:t> for max capacity</a:t>
            </a:r>
          </a:p>
          <a:p>
            <a:pPr lvl="1"/>
            <a:r>
              <a:rPr lang="en-US" dirty="0" smtClean="0"/>
              <a:t>City Specifications</a:t>
            </a:r>
            <a:endParaRPr lang="en-US" dirty="0"/>
          </a:p>
        </p:txBody>
      </p:sp>
      <p:sp>
        <p:nvSpPr>
          <p:cNvPr id="10" name="TextBox 9"/>
          <p:cNvSpPr txBox="1"/>
          <p:nvPr/>
        </p:nvSpPr>
        <p:spPr>
          <a:xfrm>
            <a:off x="10294182" y="6254230"/>
            <a:ext cx="1582615" cy="369332"/>
          </a:xfrm>
          <a:prstGeom prst="rect">
            <a:avLst/>
          </a:prstGeom>
          <a:noFill/>
        </p:spPr>
        <p:txBody>
          <a:bodyPr wrap="square" rtlCol="0">
            <a:spAutoFit/>
          </a:bodyPr>
          <a:lstStyle/>
          <a:p>
            <a:r>
              <a:rPr lang="en-US" dirty="0" smtClean="0"/>
              <a:t>Mohammad</a:t>
            </a:r>
            <a:endParaRPr lang="en-US" dirty="0"/>
          </a:p>
        </p:txBody>
      </p:sp>
      <p:pic>
        <p:nvPicPr>
          <p:cNvPr id="7" name="Picture 6"/>
          <p:cNvPicPr>
            <a:picLocks noChangeAspect="1"/>
          </p:cNvPicPr>
          <p:nvPr/>
        </p:nvPicPr>
        <p:blipFill>
          <a:blip r:embed="rId2"/>
          <a:stretch>
            <a:fillRect/>
          </a:stretch>
        </p:blipFill>
        <p:spPr>
          <a:xfrm>
            <a:off x="6988743" y="2170810"/>
            <a:ext cx="4699321" cy="3557533"/>
          </a:xfrm>
          <a:prstGeom prst="rect">
            <a:avLst/>
          </a:prstGeom>
        </p:spPr>
      </p:pic>
      <p:pic>
        <p:nvPicPr>
          <p:cNvPr id="9" name="Picture 8" descr="C:\Users\hhm8\AppData\Local\Downloads\IMG_306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764941" y="1423670"/>
            <a:ext cx="2440305" cy="2793365"/>
          </a:xfrm>
          <a:prstGeom prst="rect">
            <a:avLst/>
          </a:prstGeom>
          <a:noFill/>
          <a:ln>
            <a:noFill/>
          </a:ln>
        </p:spPr>
      </p:pic>
    </p:spTree>
    <p:extLst>
      <p:ext uri="{BB962C8B-B14F-4D97-AF65-F5344CB8AC3E}">
        <p14:creationId xmlns:p14="http://schemas.microsoft.com/office/powerpoint/2010/main" val="1080699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D2D23547-4938-4432-86B9-D813D8F966D1}" type="slidenum">
              <a:rPr lang="en-US" smtClean="0"/>
              <a:t>7</a:t>
            </a:fld>
            <a:endParaRPr lang="en-US"/>
          </a:p>
        </p:txBody>
      </p:sp>
      <p:sp>
        <p:nvSpPr>
          <p:cNvPr id="4" name="Content Placeholder 3"/>
          <p:cNvSpPr>
            <a:spLocks noGrp="1"/>
          </p:cNvSpPr>
          <p:nvPr>
            <p:ph sz="quarter" idx="1"/>
          </p:nvPr>
        </p:nvSpPr>
        <p:spPr>
          <a:xfrm>
            <a:off x="426376" y="1583321"/>
            <a:ext cx="10871200" cy="4495800"/>
          </a:xfrm>
        </p:spPr>
        <p:txBody>
          <a:bodyPr/>
          <a:lstStyle/>
          <a:p>
            <a:r>
              <a:rPr lang="en-US" dirty="0" smtClean="0"/>
              <a:t>Surveyed cross-sections at 5 locations</a:t>
            </a:r>
          </a:p>
          <a:p>
            <a:r>
              <a:rPr lang="en-US" dirty="0" smtClean="0"/>
              <a:t>TOPCOM GR-3 GPS unit</a:t>
            </a:r>
          </a:p>
          <a:p>
            <a:r>
              <a:rPr lang="en-US" dirty="0" smtClean="0"/>
              <a:t>Input into Civil 3D to develop surfaces</a:t>
            </a:r>
          </a:p>
          <a:p>
            <a:pPr lvl="1"/>
            <a:r>
              <a:rPr lang="en-US" dirty="0"/>
              <a:t>5</a:t>
            </a:r>
            <a:r>
              <a:rPr lang="en-US" dirty="0" smtClean="0"/>
              <a:t> alignments</a:t>
            </a:r>
          </a:p>
          <a:p>
            <a:pPr lvl="1"/>
            <a:r>
              <a:rPr lang="en-US" dirty="0" smtClean="0"/>
              <a:t>Surveyed cross-sections served as sample lines</a:t>
            </a:r>
          </a:p>
        </p:txBody>
      </p:sp>
      <p:pic>
        <p:nvPicPr>
          <p:cNvPr id="5" name="Content Placeholder 3"/>
          <p:cNvPicPr>
            <a:picLocks noChangeAspect="1"/>
          </p:cNvPicPr>
          <p:nvPr/>
        </p:nvPicPr>
        <p:blipFill>
          <a:blip r:embed="rId2"/>
          <a:stretch>
            <a:fillRect/>
          </a:stretch>
        </p:blipFill>
        <p:spPr>
          <a:xfrm>
            <a:off x="7295708" y="1557289"/>
            <a:ext cx="4914634" cy="4351338"/>
          </a:xfrm>
          <a:prstGeom prst="rect">
            <a:avLst/>
          </a:prstGeom>
        </p:spPr>
      </p:pic>
      <p:sp>
        <p:nvSpPr>
          <p:cNvPr id="16" name="TextBox 15"/>
          <p:cNvSpPr txBox="1"/>
          <p:nvPr/>
        </p:nvSpPr>
        <p:spPr>
          <a:xfrm>
            <a:off x="10506269" y="6370017"/>
            <a:ext cx="1582615" cy="369332"/>
          </a:xfrm>
          <a:prstGeom prst="rect">
            <a:avLst/>
          </a:prstGeom>
          <a:noFill/>
        </p:spPr>
        <p:txBody>
          <a:bodyPr wrap="square" rtlCol="0">
            <a:spAutoFit/>
          </a:bodyPr>
          <a:lstStyle/>
          <a:p>
            <a:r>
              <a:rPr lang="en-US" dirty="0" smtClean="0"/>
              <a:t>Mohammad</a:t>
            </a:r>
            <a:endParaRPr lang="en-US" dirty="0"/>
          </a:p>
        </p:txBody>
      </p:sp>
      <p:sp>
        <p:nvSpPr>
          <p:cNvPr id="25" name="TextBox 24"/>
          <p:cNvSpPr txBox="1"/>
          <p:nvPr/>
        </p:nvSpPr>
        <p:spPr>
          <a:xfrm>
            <a:off x="3331029" y="1488233"/>
            <a:ext cx="1236006" cy="369332"/>
          </a:xfrm>
          <a:prstGeom prst="rect">
            <a:avLst/>
          </a:prstGeom>
          <a:noFill/>
        </p:spPr>
        <p:txBody>
          <a:bodyPr wrap="square" rtlCol="0">
            <a:spAutoFit/>
          </a:bodyPr>
          <a:lstStyle/>
          <a:p>
            <a:endParaRPr lang="en-US" dirty="0"/>
          </a:p>
        </p:txBody>
      </p:sp>
      <p:grpSp>
        <p:nvGrpSpPr>
          <p:cNvPr id="48" name="Group 47"/>
          <p:cNvGrpSpPr/>
          <p:nvPr/>
        </p:nvGrpSpPr>
        <p:grpSpPr>
          <a:xfrm>
            <a:off x="1579552" y="0"/>
            <a:ext cx="8058150" cy="6762750"/>
            <a:chOff x="2010405" y="0"/>
            <a:chExt cx="8058150" cy="6762750"/>
          </a:xfrm>
        </p:grpSpPr>
        <p:grpSp>
          <p:nvGrpSpPr>
            <p:cNvPr id="34" name="Group 33"/>
            <p:cNvGrpSpPr/>
            <p:nvPr/>
          </p:nvGrpSpPr>
          <p:grpSpPr>
            <a:xfrm>
              <a:off x="2010405" y="0"/>
              <a:ext cx="8058150" cy="6762750"/>
              <a:chOff x="2047727" y="22000"/>
              <a:chExt cx="8058150" cy="6762750"/>
            </a:xfrm>
          </p:grpSpPr>
          <p:grpSp>
            <p:nvGrpSpPr>
              <p:cNvPr id="27" name="Group 26"/>
              <p:cNvGrpSpPr/>
              <p:nvPr/>
            </p:nvGrpSpPr>
            <p:grpSpPr>
              <a:xfrm>
                <a:off x="2047727" y="22000"/>
                <a:ext cx="8058150" cy="6762750"/>
                <a:chOff x="2066925" y="47625"/>
                <a:chExt cx="8058150" cy="6762750"/>
              </a:xfrm>
            </p:grpSpPr>
            <p:pic>
              <p:nvPicPr>
                <p:cNvPr id="6" name="Picture 5"/>
                <p:cNvPicPr>
                  <a:picLocks noChangeAspect="1"/>
                </p:cNvPicPr>
                <p:nvPr/>
              </p:nvPicPr>
              <p:blipFill>
                <a:blip r:embed="rId3"/>
                <a:stretch>
                  <a:fillRect/>
                </a:stretch>
              </p:blipFill>
              <p:spPr>
                <a:xfrm>
                  <a:off x="2066925" y="47625"/>
                  <a:ext cx="8058150" cy="6762750"/>
                </a:xfrm>
                <a:prstGeom prst="rect">
                  <a:avLst/>
                </a:prstGeom>
              </p:spPr>
            </p:pic>
            <p:sp>
              <p:nvSpPr>
                <p:cNvPr id="18" name="5-Point Star 17"/>
                <p:cNvSpPr/>
                <p:nvPr/>
              </p:nvSpPr>
              <p:spPr>
                <a:xfrm>
                  <a:off x="5634747" y="2453951"/>
                  <a:ext cx="195943" cy="158621"/>
                </a:xfrm>
                <a:prstGeom prst="star5">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8539677" y="497633"/>
                  <a:ext cx="195943" cy="158621"/>
                </a:xfrm>
                <a:prstGeom prst="star5">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4371092" y="4323184"/>
                  <a:ext cx="195943" cy="158621"/>
                </a:xfrm>
                <a:prstGeom prst="star5">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210441" y="2570039"/>
                  <a:ext cx="1051402" cy="369332"/>
                </a:xfrm>
                <a:prstGeom prst="rect">
                  <a:avLst/>
                </a:prstGeom>
                <a:noFill/>
              </p:spPr>
              <p:txBody>
                <a:bodyPr wrap="square" rtlCol="0">
                  <a:spAutoFit/>
                </a:bodyPr>
                <a:lstStyle/>
                <a:p>
                  <a:r>
                    <a:rPr lang="en-US" dirty="0" smtClean="0"/>
                    <a:t>Walmart</a:t>
                  </a:r>
                  <a:endParaRPr lang="en-US" dirty="0"/>
                </a:p>
              </p:txBody>
            </p:sp>
            <p:sp>
              <p:nvSpPr>
                <p:cNvPr id="22" name="TextBox 21"/>
                <p:cNvSpPr txBox="1"/>
                <p:nvPr/>
              </p:nvSpPr>
              <p:spPr>
                <a:xfrm>
                  <a:off x="5474832" y="2994488"/>
                  <a:ext cx="1156996" cy="369332"/>
                </a:xfrm>
                <a:prstGeom prst="rect">
                  <a:avLst/>
                </a:prstGeom>
                <a:noFill/>
              </p:spPr>
              <p:txBody>
                <a:bodyPr wrap="square" rtlCol="0">
                  <a:spAutoFit/>
                </a:bodyPr>
                <a:lstStyle/>
                <a:p>
                  <a:r>
                    <a:rPr lang="en-US" dirty="0" smtClean="0"/>
                    <a:t>Big 5</a:t>
                  </a:r>
                  <a:endParaRPr lang="en-US" dirty="0"/>
                </a:p>
              </p:txBody>
            </p:sp>
            <p:sp>
              <p:nvSpPr>
                <p:cNvPr id="23" name="5-Point Star 22"/>
                <p:cNvSpPr/>
                <p:nvPr/>
              </p:nvSpPr>
              <p:spPr>
                <a:xfrm>
                  <a:off x="5732718" y="2943304"/>
                  <a:ext cx="195943" cy="158621"/>
                </a:xfrm>
                <a:prstGeom prst="star5">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660008" y="585889"/>
                  <a:ext cx="1770443" cy="369332"/>
                </a:xfrm>
                <a:prstGeom prst="rect">
                  <a:avLst/>
                </a:prstGeom>
                <a:noFill/>
              </p:spPr>
              <p:txBody>
                <a:bodyPr wrap="square" rtlCol="0">
                  <a:spAutoFit/>
                </a:bodyPr>
                <a:lstStyle/>
                <a:p>
                  <a:r>
                    <a:rPr lang="en-US" dirty="0" smtClean="0"/>
                    <a:t>San Francisco St</a:t>
                  </a:r>
                  <a:endParaRPr lang="en-US" dirty="0"/>
                </a:p>
              </p:txBody>
            </p:sp>
            <p:sp>
              <p:nvSpPr>
                <p:cNvPr id="26" name="TextBox 25"/>
                <p:cNvSpPr txBox="1"/>
                <p:nvPr/>
              </p:nvSpPr>
              <p:spPr>
                <a:xfrm>
                  <a:off x="3804781" y="4402494"/>
                  <a:ext cx="1328564" cy="646331"/>
                </a:xfrm>
                <a:prstGeom prst="rect">
                  <a:avLst/>
                </a:prstGeom>
                <a:noFill/>
              </p:spPr>
              <p:txBody>
                <a:bodyPr wrap="square" rtlCol="0">
                  <a:spAutoFit/>
                </a:bodyPr>
                <a:lstStyle/>
                <a:p>
                  <a:r>
                    <a:rPr lang="en-US" dirty="0" smtClean="0"/>
                    <a:t>University Heights Dr</a:t>
                  </a:r>
                  <a:endParaRPr lang="en-US" dirty="0"/>
                </a:p>
              </p:txBody>
            </p:sp>
          </p:grpSp>
          <p:sp>
            <p:nvSpPr>
              <p:cNvPr id="28" name="Rectangle 27"/>
              <p:cNvSpPr/>
              <p:nvPr/>
            </p:nvSpPr>
            <p:spPr>
              <a:xfrm>
                <a:off x="5387535" y="4064172"/>
                <a:ext cx="404386" cy="41305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214064" y="995562"/>
                <a:ext cx="404386" cy="41305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137212" y="1857565"/>
                <a:ext cx="404386" cy="41305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192045" y="2535190"/>
                <a:ext cx="404386" cy="41305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022219" y="3036647"/>
                <a:ext cx="354217" cy="36713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p:cNvSpPr txBox="1"/>
            <p:nvPr/>
          </p:nvSpPr>
          <p:spPr>
            <a:xfrm>
              <a:off x="5378363" y="4417842"/>
              <a:ext cx="569168" cy="646331"/>
            </a:xfrm>
            <a:prstGeom prst="rect">
              <a:avLst/>
            </a:prstGeom>
            <a:noFill/>
          </p:spPr>
          <p:txBody>
            <a:bodyPr wrap="square" rtlCol="0">
              <a:spAutoFit/>
            </a:bodyPr>
            <a:lstStyle/>
            <a:p>
              <a:r>
                <a:rPr lang="en-US" dirty="0" smtClean="0">
                  <a:solidFill>
                    <a:schemeClr val="accent4">
                      <a:lumMod val="50000"/>
                    </a:schemeClr>
                  </a:solidFill>
                </a:rPr>
                <a:t>1</a:t>
              </a:r>
            </a:p>
            <a:p>
              <a:endParaRPr lang="en-US" dirty="0">
                <a:solidFill>
                  <a:schemeClr val="accent4">
                    <a:lumMod val="50000"/>
                  </a:schemeClr>
                </a:solidFill>
              </a:endParaRPr>
            </a:p>
          </p:txBody>
        </p:sp>
        <p:sp>
          <p:nvSpPr>
            <p:cNvPr id="43" name="TextBox 42"/>
            <p:cNvSpPr txBox="1"/>
            <p:nvPr/>
          </p:nvSpPr>
          <p:spPr>
            <a:xfrm>
              <a:off x="6021691" y="3334565"/>
              <a:ext cx="569168" cy="646331"/>
            </a:xfrm>
            <a:prstGeom prst="rect">
              <a:avLst/>
            </a:prstGeom>
            <a:noFill/>
          </p:spPr>
          <p:txBody>
            <a:bodyPr wrap="square" rtlCol="0">
              <a:spAutoFit/>
            </a:bodyPr>
            <a:lstStyle/>
            <a:p>
              <a:r>
                <a:rPr lang="en-US" dirty="0">
                  <a:solidFill>
                    <a:schemeClr val="accent4">
                      <a:lumMod val="50000"/>
                    </a:schemeClr>
                  </a:solidFill>
                </a:rPr>
                <a:t>2</a:t>
              </a:r>
              <a:endParaRPr lang="en-US" dirty="0" smtClean="0">
                <a:solidFill>
                  <a:schemeClr val="accent4">
                    <a:lumMod val="50000"/>
                  </a:schemeClr>
                </a:solidFill>
              </a:endParaRPr>
            </a:p>
            <a:p>
              <a:endParaRPr lang="en-US" dirty="0">
                <a:solidFill>
                  <a:schemeClr val="accent4">
                    <a:lumMod val="50000"/>
                  </a:schemeClr>
                </a:solidFill>
              </a:endParaRPr>
            </a:p>
          </p:txBody>
        </p:sp>
        <p:sp>
          <p:nvSpPr>
            <p:cNvPr id="44" name="TextBox 43"/>
            <p:cNvSpPr txBox="1"/>
            <p:nvPr/>
          </p:nvSpPr>
          <p:spPr>
            <a:xfrm>
              <a:off x="6267294" y="2875049"/>
              <a:ext cx="569168" cy="646331"/>
            </a:xfrm>
            <a:prstGeom prst="rect">
              <a:avLst/>
            </a:prstGeom>
            <a:noFill/>
          </p:spPr>
          <p:txBody>
            <a:bodyPr wrap="square" rtlCol="0">
              <a:spAutoFit/>
            </a:bodyPr>
            <a:lstStyle/>
            <a:p>
              <a:r>
                <a:rPr lang="en-US" dirty="0" smtClean="0">
                  <a:solidFill>
                    <a:schemeClr val="accent4">
                      <a:lumMod val="50000"/>
                    </a:schemeClr>
                  </a:solidFill>
                </a:rPr>
                <a:t>3</a:t>
              </a:r>
            </a:p>
            <a:p>
              <a:endParaRPr lang="en-US" dirty="0">
                <a:solidFill>
                  <a:schemeClr val="accent4">
                    <a:lumMod val="50000"/>
                  </a:schemeClr>
                </a:solidFill>
              </a:endParaRPr>
            </a:p>
          </p:txBody>
        </p:sp>
        <p:sp>
          <p:nvSpPr>
            <p:cNvPr id="46" name="TextBox 45"/>
            <p:cNvSpPr txBox="1"/>
            <p:nvPr/>
          </p:nvSpPr>
          <p:spPr>
            <a:xfrm>
              <a:off x="7150634" y="2199248"/>
              <a:ext cx="569168" cy="646331"/>
            </a:xfrm>
            <a:prstGeom prst="rect">
              <a:avLst/>
            </a:prstGeom>
            <a:noFill/>
          </p:spPr>
          <p:txBody>
            <a:bodyPr wrap="square" rtlCol="0">
              <a:spAutoFit/>
            </a:bodyPr>
            <a:lstStyle/>
            <a:p>
              <a:r>
                <a:rPr lang="en-US" dirty="0">
                  <a:solidFill>
                    <a:schemeClr val="accent4">
                      <a:lumMod val="50000"/>
                    </a:schemeClr>
                  </a:solidFill>
                </a:rPr>
                <a:t>4</a:t>
              </a:r>
              <a:endParaRPr lang="en-US" dirty="0" smtClean="0">
                <a:solidFill>
                  <a:schemeClr val="accent4">
                    <a:lumMod val="50000"/>
                  </a:schemeClr>
                </a:solidFill>
              </a:endParaRPr>
            </a:p>
            <a:p>
              <a:endParaRPr lang="en-US" dirty="0">
                <a:solidFill>
                  <a:schemeClr val="accent4">
                    <a:lumMod val="50000"/>
                  </a:schemeClr>
                </a:solidFill>
              </a:endParaRPr>
            </a:p>
          </p:txBody>
        </p:sp>
        <p:sp>
          <p:nvSpPr>
            <p:cNvPr id="47" name="TextBox 46"/>
            <p:cNvSpPr txBox="1"/>
            <p:nvPr/>
          </p:nvSpPr>
          <p:spPr>
            <a:xfrm>
              <a:off x="8217394" y="1354330"/>
              <a:ext cx="569168" cy="646331"/>
            </a:xfrm>
            <a:prstGeom prst="rect">
              <a:avLst/>
            </a:prstGeom>
            <a:noFill/>
          </p:spPr>
          <p:txBody>
            <a:bodyPr wrap="square" rtlCol="0">
              <a:spAutoFit/>
            </a:bodyPr>
            <a:lstStyle/>
            <a:p>
              <a:r>
                <a:rPr lang="en-US" dirty="0" smtClean="0">
                  <a:solidFill>
                    <a:schemeClr val="accent4">
                      <a:lumMod val="50000"/>
                    </a:schemeClr>
                  </a:solidFill>
                </a:rPr>
                <a:t>5</a:t>
              </a:r>
            </a:p>
            <a:p>
              <a:endParaRPr lang="en-US" dirty="0">
                <a:solidFill>
                  <a:schemeClr val="accent4">
                    <a:lumMod val="50000"/>
                  </a:schemeClr>
                </a:solidFill>
              </a:endParaRPr>
            </a:p>
          </p:txBody>
        </p:sp>
      </p:grpSp>
    </p:spTree>
    <p:extLst>
      <p:ext uri="{BB962C8B-B14F-4D97-AF65-F5344CB8AC3E}">
        <p14:creationId xmlns:p14="http://schemas.microsoft.com/office/powerpoint/2010/main" val="141315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Analysis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D2D23547-4938-4432-86B9-D813D8F966D1}" type="slidenum">
              <a:rPr lang="en-US" smtClean="0"/>
              <a:t>8</a:t>
            </a:fld>
            <a:endParaRPr lang="en-US"/>
          </a:p>
        </p:txBody>
      </p:sp>
      <p:sp>
        <p:nvSpPr>
          <p:cNvPr id="4" name="Content Placeholder 3"/>
          <p:cNvSpPr>
            <a:spLocks noGrp="1"/>
          </p:cNvSpPr>
          <p:nvPr>
            <p:ph sz="quarter" idx="1"/>
          </p:nvPr>
        </p:nvSpPr>
        <p:spPr/>
        <p:txBody>
          <a:bodyPr/>
          <a:lstStyle/>
          <a:p>
            <a:r>
              <a:rPr lang="en-US" dirty="0" smtClean="0"/>
              <a:t>Sieve Analysis to classify soil</a:t>
            </a:r>
          </a:p>
          <a:p>
            <a:pPr lvl="1"/>
            <a:r>
              <a:rPr lang="en-US" dirty="0" smtClean="0"/>
              <a:t>Clean sand or clayey sand (USCS)</a:t>
            </a:r>
          </a:p>
          <a:p>
            <a:pPr lvl="1"/>
            <a:r>
              <a:rPr lang="en-US" dirty="0" smtClean="0"/>
              <a:t>Hydrologic Group D: clay sand (USDA)</a:t>
            </a:r>
          </a:p>
          <a:p>
            <a:r>
              <a:rPr lang="en-US" dirty="0" smtClean="0"/>
              <a:t>Pebble Count</a:t>
            </a:r>
          </a:p>
          <a:p>
            <a:pPr lvl="1"/>
            <a:r>
              <a:rPr lang="en-US" dirty="0" smtClean="0"/>
              <a:t>Modified Wolman method</a:t>
            </a:r>
          </a:p>
          <a:p>
            <a:pPr lvl="1"/>
            <a:r>
              <a:rPr lang="en-US" dirty="0" smtClean="0"/>
              <a:t>Grid</a:t>
            </a:r>
          </a:p>
          <a:p>
            <a:pPr lvl="1"/>
            <a:r>
              <a:rPr lang="en-US" dirty="0" smtClean="0"/>
              <a:t>Used to determine Manning’s coefficient, </a:t>
            </a:r>
            <a:r>
              <a:rPr lang="en-US" i="1" dirty="0" smtClean="0"/>
              <a:t>n</a:t>
            </a:r>
            <a:endParaRPr lang="en-US" dirty="0" smtClean="0"/>
          </a:p>
          <a:p>
            <a:pPr lvl="1"/>
            <a:endParaRPr lang="en-US" dirty="0" smtClean="0"/>
          </a:p>
          <a:p>
            <a:pPr lvl="1"/>
            <a:endParaRPr lang="en-US" dirty="0" smtClean="0"/>
          </a:p>
          <a:p>
            <a:pPr lvl="1"/>
            <a:endParaRPr lang="en-US" dirty="0"/>
          </a:p>
        </p:txBody>
      </p:sp>
      <p:sp>
        <p:nvSpPr>
          <p:cNvPr id="5" name="TextBox 4"/>
          <p:cNvSpPr txBox="1"/>
          <p:nvPr/>
        </p:nvSpPr>
        <p:spPr>
          <a:xfrm>
            <a:off x="10226351" y="6204857"/>
            <a:ext cx="942392" cy="369332"/>
          </a:xfrm>
          <a:prstGeom prst="rect">
            <a:avLst/>
          </a:prstGeom>
          <a:noFill/>
        </p:spPr>
        <p:txBody>
          <a:bodyPr wrap="square" rtlCol="0">
            <a:spAutoFit/>
          </a:bodyPr>
          <a:lstStyle/>
          <a:p>
            <a:r>
              <a:rPr lang="en-US" dirty="0" smtClean="0"/>
              <a:t>King</a:t>
            </a:r>
            <a:endParaRPr lang="en-US" dirty="0"/>
          </a:p>
        </p:txBody>
      </p:sp>
      <p:pic>
        <p:nvPicPr>
          <p:cNvPr id="6" name="Picture 5"/>
          <p:cNvPicPr>
            <a:picLocks noChangeAspect="1"/>
          </p:cNvPicPr>
          <p:nvPr/>
        </p:nvPicPr>
        <p:blipFill>
          <a:blip r:embed="rId2"/>
          <a:stretch>
            <a:fillRect/>
          </a:stretch>
        </p:blipFill>
        <p:spPr>
          <a:xfrm>
            <a:off x="4535718" y="1516698"/>
            <a:ext cx="2536156" cy="5194242"/>
          </a:xfrm>
          <a:prstGeom prst="rect">
            <a:avLst/>
          </a:prstGeom>
        </p:spPr>
      </p:pic>
      <p:graphicFrame>
        <p:nvGraphicFramePr>
          <p:cNvPr id="8" name="Chart 7"/>
          <p:cNvGraphicFramePr>
            <a:graphicFrameLocks noGrp="1"/>
          </p:cNvGraphicFramePr>
          <p:nvPr>
            <p:extLst>
              <p:ext uri="{D42A27DB-BD31-4B8C-83A1-F6EECF244321}">
                <p14:modId xmlns:p14="http://schemas.microsoft.com/office/powerpoint/2010/main" val="3426824647"/>
              </p:ext>
            </p:extLst>
          </p:nvPr>
        </p:nvGraphicFramePr>
        <p:xfrm>
          <a:off x="92598" y="82957"/>
          <a:ext cx="11943182" cy="66713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6462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grpId="1"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2"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4">
                                            <p:txEl>
                                              <p:pRg st="1" end="1"/>
                                            </p:txEl>
                                          </p:spTgt>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4">
                                            <p:txEl>
                                              <p:pRg st="2" end="2"/>
                                            </p:txEl>
                                          </p:spTgt>
                                        </p:tgtEl>
                                        <p:attrNameLst>
                                          <p:attrName>style.visibility</p:attrName>
                                        </p:attrNameLst>
                                      </p:cBhvr>
                                      <p:to>
                                        <p:strVal val="hidden"/>
                                      </p:to>
                                    </p:set>
                                  </p:childTnLst>
                                </p:cTn>
                              </p:par>
                              <p:par>
                                <p:cTn id="47" presetID="1" presetClass="exit" presetSubtype="0" fill="hold" grpId="2" nodeType="withEffect">
                                  <p:stCondLst>
                                    <p:cond delay="0"/>
                                  </p:stCondLst>
                                  <p:childTnLst>
                                    <p:set>
                                      <p:cBhvr>
                                        <p:cTn id="48" dur="1" fill="hold">
                                          <p:stCondLst>
                                            <p:cond delay="0"/>
                                          </p:stCondLst>
                                        </p:cTn>
                                        <p:tgtEl>
                                          <p:spTgt spid="4">
                                            <p:txEl>
                                              <p:pRg st="3" end="3"/>
                                            </p:txEl>
                                          </p:spTgt>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4">
                                            <p:txEl>
                                              <p:pRg st="4" end="4"/>
                                            </p:txEl>
                                          </p:spTgt>
                                        </p:tgtEl>
                                        <p:attrNameLst>
                                          <p:attrName>style.visibility</p:attrName>
                                        </p:attrNameLst>
                                      </p:cBhvr>
                                      <p:to>
                                        <p:strVal val="hidden"/>
                                      </p:to>
                                    </p:set>
                                  </p:childTnLst>
                                </p:cTn>
                              </p:par>
                              <p:par>
                                <p:cTn id="51" presetID="1" presetClass="exit" presetSubtype="0" fill="hold" grpId="2" nodeType="withEffect">
                                  <p:stCondLst>
                                    <p:cond delay="0"/>
                                  </p:stCondLst>
                                  <p:childTnLst>
                                    <p:set>
                                      <p:cBhvr>
                                        <p:cTn id="52" dur="1" fill="hold">
                                          <p:stCondLst>
                                            <p:cond delay="0"/>
                                          </p:stCondLst>
                                        </p:cTn>
                                        <p:tgtEl>
                                          <p:spTgt spid="4">
                                            <p:txEl>
                                              <p:pRg st="5" end="5"/>
                                            </p:txEl>
                                          </p:spTgt>
                                        </p:tgtEl>
                                        <p:attrNameLst>
                                          <p:attrName>style.visibility</p:attrName>
                                        </p:attrNameLst>
                                      </p:cBhvr>
                                      <p:to>
                                        <p:strVal val="hidden"/>
                                      </p:to>
                                    </p:set>
                                  </p:childTnLst>
                                </p:cTn>
                              </p:par>
                              <p:par>
                                <p:cTn id="53" presetID="1" presetClass="exit" presetSubtype="0" fill="hold" grpId="2" nodeType="withEffect">
                                  <p:stCondLst>
                                    <p:cond delay="0"/>
                                  </p:stCondLst>
                                  <p:childTnLst>
                                    <p:set>
                                      <p:cBhvr>
                                        <p:cTn id="54" dur="1" fill="hold">
                                          <p:stCondLst>
                                            <p:cond delay="0"/>
                                          </p:stCondLst>
                                        </p:cTn>
                                        <p:tgtEl>
                                          <p:spTgt spid="4">
                                            <p:txEl>
                                              <p:pRg st="6" end="6"/>
                                            </p:txEl>
                                          </p:spTgt>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P spid="4" grpId="2" build="p"/>
      <p:bldGraphic spid="8" grpId="0">
        <p:bldAsOne/>
      </p:bldGraphic>
      <p:bldGraphic spid="8" grpId="1">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1" y="224635"/>
            <a:ext cx="10871200" cy="990600"/>
          </a:xfrm>
        </p:spPr>
        <p:txBody>
          <a:bodyPr/>
          <a:lstStyle/>
          <a:p>
            <a:r>
              <a:rPr lang="en-US" dirty="0" smtClean="0"/>
              <a:t>Hydrologic Analysis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D2D23547-4938-4432-86B9-D813D8F966D1}" type="slidenum">
              <a:rPr lang="en-US" smtClean="0"/>
              <a:t>9</a:t>
            </a:fld>
            <a:endParaRPr lang="en-US"/>
          </a:p>
        </p:txBody>
      </p:sp>
      <p:sp>
        <p:nvSpPr>
          <p:cNvPr id="4" name="Content Placeholder 3"/>
          <p:cNvSpPr>
            <a:spLocks noGrp="1"/>
          </p:cNvSpPr>
          <p:nvPr>
            <p:ph sz="quarter" idx="1"/>
          </p:nvPr>
        </p:nvSpPr>
        <p:spPr>
          <a:xfrm>
            <a:off x="40951" y="1573685"/>
            <a:ext cx="4653899" cy="4495800"/>
          </a:xfrm>
        </p:spPr>
        <p:txBody>
          <a:bodyPr>
            <a:normAutofit fontScale="92500" lnSpcReduction="20000"/>
          </a:bodyPr>
          <a:lstStyle/>
          <a:p>
            <a:r>
              <a:rPr lang="en-US" dirty="0" smtClean="0"/>
              <a:t>Used ArcMap with 2013 city contours to delineate watershed</a:t>
            </a:r>
          </a:p>
          <a:p>
            <a:r>
              <a:rPr lang="en-US" dirty="0" smtClean="0"/>
              <a:t>18 Sub-basins</a:t>
            </a:r>
          </a:p>
          <a:p>
            <a:r>
              <a:rPr lang="en-US" dirty="0" smtClean="0"/>
              <a:t>City of Flagstaff requirements</a:t>
            </a:r>
          </a:p>
          <a:p>
            <a:pPr lvl="1"/>
            <a:r>
              <a:rPr lang="en-US" dirty="0" smtClean="0"/>
              <a:t>24-hr storm duration for watersheds greater than 1sq mile</a:t>
            </a:r>
          </a:p>
          <a:p>
            <a:pPr lvl="1"/>
            <a:r>
              <a:rPr lang="en-US" dirty="0" smtClean="0"/>
              <a:t>SCS Curve Number Method for soil loss</a:t>
            </a:r>
          </a:p>
          <a:p>
            <a:pPr lvl="1"/>
            <a:r>
              <a:rPr lang="en-US" dirty="0"/>
              <a:t>SCS Unit </a:t>
            </a:r>
            <a:r>
              <a:rPr lang="en-US" dirty="0" smtClean="0"/>
              <a:t>Hydrograph</a:t>
            </a:r>
          </a:p>
          <a:p>
            <a:pPr lvl="1"/>
            <a:r>
              <a:rPr lang="en-US" dirty="0" smtClean="0"/>
              <a:t>SCS Type II rainfall distribution</a:t>
            </a:r>
            <a:endParaRPr lang="en-US" dirty="0"/>
          </a:p>
        </p:txBody>
      </p:sp>
      <p:sp>
        <p:nvSpPr>
          <p:cNvPr id="5" name="TextBox 4"/>
          <p:cNvSpPr txBox="1"/>
          <p:nvPr/>
        </p:nvSpPr>
        <p:spPr>
          <a:xfrm>
            <a:off x="10226351" y="6204857"/>
            <a:ext cx="1371600" cy="369332"/>
          </a:xfrm>
          <a:prstGeom prst="rect">
            <a:avLst/>
          </a:prstGeom>
          <a:noFill/>
        </p:spPr>
        <p:txBody>
          <a:bodyPr wrap="square" rtlCol="0">
            <a:spAutoFit/>
          </a:bodyPr>
          <a:lstStyle/>
          <a:p>
            <a:r>
              <a:rPr lang="en-US" dirty="0" smtClean="0"/>
              <a:t>Richardson</a:t>
            </a:r>
            <a:endParaRPr lang="en-US" dirty="0"/>
          </a:p>
        </p:txBody>
      </p:sp>
      <p:pic>
        <p:nvPicPr>
          <p:cNvPr id="6" name="Picture 5"/>
          <p:cNvPicPr>
            <a:picLocks noChangeAspect="1"/>
          </p:cNvPicPr>
          <p:nvPr/>
        </p:nvPicPr>
        <p:blipFill>
          <a:blip r:embed="rId2"/>
          <a:stretch>
            <a:fillRect/>
          </a:stretch>
        </p:blipFill>
        <p:spPr>
          <a:xfrm>
            <a:off x="4694850" y="1516698"/>
            <a:ext cx="7497150" cy="4332080"/>
          </a:xfrm>
          <a:prstGeom prst="rect">
            <a:avLst/>
          </a:prstGeom>
        </p:spPr>
      </p:pic>
    </p:spTree>
    <p:extLst>
      <p:ext uri="{BB962C8B-B14F-4D97-AF65-F5344CB8AC3E}">
        <p14:creationId xmlns:p14="http://schemas.microsoft.com/office/powerpoint/2010/main" val="389088070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Median</Template>
  <TotalTime>1715</TotalTime>
  <Words>1247</Words>
  <Application>Microsoft Office PowerPoint</Application>
  <PresentationFormat>Widescreen</PresentationFormat>
  <Paragraphs>375</Paragraphs>
  <Slides>19</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Cambria Math</vt:lpstr>
      <vt:lpstr>Times New Roman</vt:lpstr>
      <vt:lpstr>Trebuchet MS</vt:lpstr>
      <vt:lpstr>Tw Cen MT</vt:lpstr>
      <vt:lpstr>Wingdings</vt:lpstr>
      <vt:lpstr>Wingdings 2</vt:lpstr>
      <vt:lpstr>Median</vt:lpstr>
      <vt:lpstr>Sinclair Wash Initial Assessment</vt:lpstr>
      <vt:lpstr>Team Introductions</vt:lpstr>
      <vt:lpstr>Project Description</vt:lpstr>
      <vt:lpstr>Purpose</vt:lpstr>
      <vt:lpstr>Client, Technical Advisor, Stakeholders</vt:lpstr>
      <vt:lpstr>Inventory</vt:lpstr>
      <vt:lpstr>Survey</vt:lpstr>
      <vt:lpstr>Soil Analysis</vt:lpstr>
      <vt:lpstr>Hydrologic Analysis</vt:lpstr>
      <vt:lpstr>Hydrologic Analysis: SCS Curve Number</vt:lpstr>
      <vt:lpstr>Hydrologic Analysis: SCS Unit Hydrograph</vt:lpstr>
      <vt:lpstr>Hydrologic Analysis: HEC-HMS Results</vt:lpstr>
      <vt:lpstr>Hydraulic Analysis</vt:lpstr>
      <vt:lpstr>Hydraulic Analysis Results: Channels</vt:lpstr>
      <vt:lpstr>Hydraulic Analysis Results: Culverts</vt:lpstr>
      <vt:lpstr>Cost of Engineering Services</vt:lpstr>
      <vt:lpstr>Broader Impacts</vt:lpstr>
      <vt:lpstr>Acknowledgements and References</vt:lpstr>
      <vt:lpstr>PowerPoint Presentation</vt:lpstr>
    </vt:vector>
  </TitlesOfParts>
  <Company>Northern Arizona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Interim Presentation</dc:title>
  <dc:creator>Leah Sharrone Richardson</dc:creator>
  <cp:lastModifiedBy>Hasan H Kh H Mohammad</cp:lastModifiedBy>
  <cp:revision>96</cp:revision>
  <dcterms:created xsi:type="dcterms:W3CDTF">2014-10-15T23:37:50Z</dcterms:created>
  <dcterms:modified xsi:type="dcterms:W3CDTF">2015-05-05T17:21:45Z</dcterms:modified>
</cp:coreProperties>
</file>